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8" r:id="rId4"/>
    <p:sldId id="280" r:id="rId5"/>
    <p:sldId id="291" r:id="rId6"/>
    <p:sldId id="282" r:id="rId7"/>
    <p:sldId id="283" r:id="rId8"/>
    <p:sldId id="284" r:id="rId9"/>
    <p:sldId id="292" r:id="rId10"/>
    <p:sldId id="285" r:id="rId11"/>
    <p:sldId id="286" r:id="rId12"/>
    <p:sldId id="287" r:id="rId13"/>
    <p:sldId id="288" r:id="rId14"/>
    <p:sldId id="289" r:id="rId15"/>
    <p:sldId id="293" r:id="rId16"/>
    <p:sldId id="290" r:id="rId17"/>
    <p:sldId id="294" r:id="rId18"/>
    <p:sldId id="295" r:id="rId19"/>
    <p:sldId id="278" r:id="rId20"/>
  </p:sldIdLst>
  <p:sldSz cx="10691813" cy="7559675"/>
  <p:notesSz cx="6797675" cy="9929813"/>
  <p:embeddedFontLst>
    <p:embeddedFont>
      <p:font typeface="Uni Neue Heavy" charset="0"/>
      <p:bold r:id="rId22"/>
      <p:boldItalic r:id="rId23"/>
    </p:embeddedFont>
    <p:embeddedFont>
      <p:font typeface="Uni Neue Bold" charset="0"/>
      <p:bold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ni Neue Regular" charset="0"/>
      <p:regular r:id="rId32"/>
      <p: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" userDrawn="1">
          <p15:clr>
            <a:srgbClr val="A4A3A4"/>
          </p15:clr>
        </p15:guide>
        <p15:guide id="2" pos="67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4E4E4"/>
    <a:srgbClr val="FECC00"/>
    <a:srgbClr val="D9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314" y="102"/>
      </p:cViewPr>
      <p:guideLst>
        <p:guide orient="horz" pos="272"/>
        <p:guide pos="67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CF463-6611-4249-9DED-0D37933FF84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24D1B-65B2-4FFE-83A3-E0529D157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62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063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1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30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82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601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56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212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308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9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37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05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9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3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921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17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24D1B-65B2-4FFE-83A3-E0529D15710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6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1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54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1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159" y="619562"/>
            <a:ext cx="6231795" cy="217407"/>
          </a:xfrm>
        </p:spPr>
        <p:txBody>
          <a:bodyPr>
            <a:noAutofit/>
          </a:bodyPr>
          <a:lstStyle>
            <a:lvl1pPr algn="r">
              <a:defRPr sz="2000">
                <a:latin typeface="Uni Neue Heavy" pitchFamily="2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6799" y="430787"/>
            <a:ext cx="509552" cy="402483"/>
          </a:xfrm>
        </p:spPr>
        <p:txBody>
          <a:bodyPr/>
          <a:lstStyle>
            <a:lvl1pPr>
              <a:defRPr>
                <a:latin typeface="Uni Neue Regular" pitchFamily="2" charset="0"/>
              </a:defRPr>
            </a:lvl1pPr>
          </a:lstStyle>
          <a:p>
            <a:fld id="{8FAFBDD6-DEB6-49B3-B3D5-8E60BB415B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5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7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4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99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7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31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84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2FCB-01E6-442A-B063-0CA4226FD90E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FBDD6-DEB6-49B3-B3D5-8E60BB415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09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image" Target="../media/image49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6.png"/><Relationship Id="rId5" Type="http://schemas.openxmlformats.org/officeDocument/2006/relationships/image" Target="../media/image62.emf"/><Relationship Id="rId1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61.png"/><Relationship Id="rId9" Type="http://schemas.openxmlformats.org/officeDocument/2006/relationships/image" Target="../media/image54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image" Target="../media/image49.emf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64.png"/><Relationship Id="rId9" Type="http://schemas.openxmlformats.org/officeDocument/2006/relationships/image" Target="../media/image6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49.emf"/><Relationship Id="rId7" Type="http://schemas.openxmlformats.org/officeDocument/2006/relationships/image" Target="../media/image6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microsoft.com/office/2007/relationships/hdphoto" Target="../media/hdphoto6.wdp"/><Relationship Id="rId5" Type="http://schemas.openxmlformats.org/officeDocument/2006/relationships/image" Target="../media/image67.emf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66.emf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11" Type="http://schemas.microsoft.com/office/2007/relationships/hdphoto" Target="../media/hdphoto6.wdp"/><Relationship Id="rId5" Type="http://schemas.openxmlformats.org/officeDocument/2006/relationships/image" Target="../media/image52.emf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49.emf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openxmlformats.org/officeDocument/2006/relationships/image" Target="../media/image49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6.png"/><Relationship Id="rId5" Type="http://schemas.openxmlformats.org/officeDocument/2006/relationships/image" Target="../media/image72.emf"/><Relationship Id="rId15" Type="http://schemas.openxmlformats.org/officeDocument/2006/relationships/image" Target="../media/image3.png"/><Relationship Id="rId10" Type="http://schemas.microsoft.com/office/2007/relationships/hdphoto" Target="../media/hdphoto6.wdp"/><Relationship Id="rId4" Type="http://schemas.openxmlformats.org/officeDocument/2006/relationships/image" Target="../media/image52.emf"/><Relationship Id="rId9" Type="http://schemas.openxmlformats.org/officeDocument/2006/relationships/image" Target="../media/image54.pn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image" Target="../media/image49.emf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52.emf"/><Relationship Id="rId9" Type="http://schemas.openxmlformats.org/officeDocument/2006/relationships/image" Target="../media/image6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.png"/><Relationship Id="rId3" Type="http://schemas.openxmlformats.org/officeDocument/2006/relationships/image" Target="../media/image49.emf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75.png"/><Relationship Id="rId10" Type="http://schemas.openxmlformats.org/officeDocument/2006/relationships/image" Target="../media/image6.png"/><Relationship Id="rId4" Type="http://schemas.openxmlformats.org/officeDocument/2006/relationships/image" Target="../media/image52.emf"/><Relationship Id="rId9" Type="http://schemas.microsoft.com/office/2007/relationships/hdphoto" Target="../media/hdphoto6.wdp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image" Target="../media/image49.emf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52.emf"/><Relationship Id="rId9" Type="http://schemas.openxmlformats.org/officeDocument/2006/relationships/image" Target="../media/image6.pn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image" Target="../media/image49.emf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52.emf"/><Relationship Id="rId9" Type="http://schemas.openxmlformats.org/officeDocument/2006/relationships/image" Target="../media/image6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46.png"/><Relationship Id="rId21" Type="http://schemas.openxmlformats.org/officeDocument/2006/relationships/image" Target="../media/image34.png"/><Relationship Id="rId34" Type="http://schemas.openxmlformats.org/officeDocument/2006/relationships/image" Target="../media/image4.png"/><Relationship Id="rId42" Type="http://schemas.openxmlformats.org/officeDocument/2006/relationships/image" Target="../media/image4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4.png"/><Relationship Id="rId37" Type="http://schemas.openxmlformats.org/officeDocument/2006/relationships/image" Target="../media/image7.png"/><Relationship Id="rId40" Type="http://schemas.microsoft.com/office/2007/relationships/hdphoto" Target="../media/hdphoto5.wdp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6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microsoft.com/office/2007/relationships/hdphoto" Target="../media/hdphoto4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5.png"/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5.png"/><Relationship Id="rId38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52.emf"/><Relationship Id="rId12" Type="http://schemas.openxmlformats.org/officeDocument/2006/relationships/image" Target="../media/image6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microsoft.com/office/2007/relationships/hdphoto" Target="../media/hdphoto6.wdp"/><Relationship Id="rId5" Type="http://schemas.openxmlformats.org/officeDocument/2006/relationships/image" Target="../media/image50.png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49.emf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openxmlformats.org/officeDocument/2006/relationships/image" Target="../media/image52.emf"/><Relationship Id="rId12" Type="http://schemas.openxmlformats.org/officeDocument/2006/relationships/image" Target="../media/image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microsoft.com/office/2007/relationships/hdphoto" Target="../media/hdphoto6.wdp"/><Relationship Id="rId5" Type="http://schemas.openxmlformats.org/officeDocument/2006/relationships/image" Target="../media/image57.emf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49.emf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image" Target="../media/image49.emf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image" Target="../media/image52.emf"/><Relationship Id="rId9" Type="http://schemas.openxmlformats.org/officeDocument/2006/relationships/image" Target="../media/image6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-21" r="6190" b="11761"/>
          <a:stretch/>
        </p:blipFill>
        <p:spPr>
          <a:xfrm>
            <a:off x="0" y="-14514"/>
            <a:ext cx="10697029" cy="7590971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0" y="-12701"/>
            <a:ext cx="6019800" cy="7572376"/>
          </a:xfrm>
          <a:custGeom>
            <a:avLst/>
            <a:gdLst>
              <a:gd name="connsiteX0" fmla="*/ 0 w 5318434"/>
              <a:gd name="connsiteY0" fmla="*/ 0 h 6870701"/>
              <a:gd name="connsiteX1" fmla="*/ 5318434 w 5318434"/>
              <a:gd name="connsiteY1" fmla="*/ 0 h 6870701"/>
              <a:gd name="connsiteX2" fmla="*/ 3880190 w 5318434"/>
              <a:gd name="connsiteY2" fmla="*/ 6870701 h 6870701"/>
              <a:gd name="connsiteX3" fmla="*/ 0 w 5318434"/>
              <a:gd name="connsiteY3" fmla="*/ 6870701 h 68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8434" h="6870701">
                <a:moveTo>
                  <a:pt x="0" y="0"/>
                </a:moveTo>
                <a:lnTo>
                  <a:pt x="5318434" y="0"/>
                </a:lnTo>
                <a:lnTo>
                  <a:pt x="3880190" y="6870701"/>
                </a:lnTo>
                <a:lnTo>
                  <a:pt x="0" y="6870701"/>
                </a:lnTo>
                <a:close/>
              </a:path>
            </a:pathLst>
          </a:custGeom>
          <a:gradFill flip="none" rotWithShape="1">
            <a:gsLst>
              <a:gs pos="28000">
                <a:schemeClr val="bg1">
                  <a:alpha val="0"/>
                </a:schemeClr>
              </a:gs>
              <a:gs pos="80000">
                <a:schemeClr val="bg1"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" y="-12702"/>
            <a:ext cx="4773324" cy="7572376"/>
          </a:xfrm>
          <a:custGeom>
            <a:avLst/>
            <a:gdLst>
              <a:gd name="connsiteX0" fmla="*/ 0 w 4217185"/>
              <a:gd name="connsiteY0" fmla="*/ 0 h 6870701"/>
              <a:gd name="connsiteX1" fmla="*/ 4217185 w 4217185"/>
              <a:gd name="connsiteY1" fmla="*/ 0 h 6870701"/>
              <a:gd name="connsiteX2" fmla="*/ 2778941 w 4217185"/>
              <a:gd name="connsiteY2" fmla="*/ 6870701 h 6870701"/>
              <a:gd name="connsiteX3" fmla="*/ 0 w 4217185"/>
              <a:gd name="connsiteY3" fmla="*/ 6870701 h 68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7185" h="6870701">
                <a:moveTo>
                  <a:pt x="0" y="0"/>
                </a:moveTo>
                <a:lnTo>
                  <a:pt x="4217185" y="0"/>
                </a:lnTo>
                <a:lnTo>
                  <a:pt x="2778941" y="6870701"/>
                </a:lnTo>
                <a:lnTo>
                  <a:pt x="0" y="6870701"/>
                </a:lnTo>
                <a:close/>
              </a:path>
            </a:pathLst>
          </a:custGeom>
          <a:gradFill flip="none" rotWithShape="1">
            <a:gsLst>
              <a:gs pos="28000">
                <a:schemeClr val="bg1">
                  <a:alpha val="19000"/>
                </a:schemeClr>
              </a:gs>
              <a:gs pos="100000">
                <a:schemeClr val="bg1">
                  <a:alpha val="2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-1" y="-12702"/>
            <a:ext cx="4183395" cy="7572376"/>
          </a:xfrm>
          <a:custGeom>
            <a:avLst/>
            <a:gdLst>
              <a:gd name="connsiteX0" fmla="*/ 0 w 3695988"/>
              <a:gd name="connsiteY0" fmla="*/ 0 h 6870701"/>
              <a:gd name="connsiteX1" fmla="*/ 3695988 w 3695988"/>
              <a:gd name="connsiteY1" fmla="*/ 0 h 6870701"/>
              <a:gd name="connsiteX2" fmla="*/ 2257744 w 3695988"/>
              <a:gd name="connsiteY2" fmla="*/ 6870701 h 6870701"/>
              <a:gd name="connsiteX3" fmla="*/ 0 w 3695988"/>
              <a:gd name="connsiteY3" fmla="*/ 6870701 h 687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988" h="6870701">
                <a:moveTo>
                  <a:pt x="0" y="0"/>
                </a:moveTo>
                <a:lnTo>
                  <a:pt x="3695988" y="0"/>
                </a:lnTo>
                <a:lnTo>
                  <a:pt x="2257744" y="6870701"/>
                </a:lnTo>
                <a:lnTo>
                  <a:pt x="0" y="6870701"/>
                </a:lnTo>
                <a:close/>
              </a:path>
            </a:pathLst>
          </a:custGeom>
          <a:gradFill>
            <a:gsLst>
              <a:gs pos="28000">
                <a:schemeClr val="bg1">
                  <a:alpha val="70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723899" y="431800"/>
            <a:ext cx="2832367" cy="724335"/>
            <a:chOff x="209551" y="238125"/>
            <a:chExt cx="1444625" cy="379413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09551" y="238125"/>
              <a:ext cx="338138" cy="379413"/>
            </a:xfrm>
            <a:custGeom>
              <a:avLst/>
              <a:gdLst>
                <a:gd name="T0" fmla="*/ 0 w 1006"/>
                <a:gd name="T1" fmla="*/ 1113 h 1113"/>
                <a:gd name="T2" fmla="*/ 244 w 1006"/>
                <a:gd name="T3" fmla="*/ 0 h 1113"/>
                <a:gd name="T4" fmla="*/ 765 w 1006"/>
                <a:gd name="T5" fmla="*/ 0 h 1113"/>
                <a:gd name="T6" fmla="*/ 1006 w 1006"/>
                <a:gd name="T7" fmla="*/ 1110 h 1113"/>
                <a:gd name="T8" fmla="*/ 0 w 1006"/>
                <a:gd name="T9" fmla="*/ 1113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6" h="1113">
                  <a:moveTo>
                    <a:pt x="0" y="1113"/>
                  </a:moveTo>
                  <a:lnTo>
                    <a:pt x="244" y="0"/>
                  </a:lnTo>
                  <a:lnTo>
                    <a:pt x="765" y="0"/>
                  </a:lnTo>
                  <a:lnTo>
                    <a:pt x="1006" y="1110"/>
                  </a:lnTo>
                  <a:lnTo>
                    <a:pt x="0" y="1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04801" y="452438"/>
              <a:ext cx="242888" cy="165100"/>
            </a:xfrm>
            <a:custGeom>
              <a:avLst/>
              <a:gdLst>
                <a:gd name="T0" fmla="*/ 721 w 721"/>
                <a:gd name="T1" fmla="*/ 483 h 485"/>
                <a:gd name="T2" fmla="*/ 31 w 721"/>
                <a:gd name="T3" fmla="*/ 485 h 485"/>
                <a:gd name="T4" fmla="*/ 0 w 721"/>
                <a:gd name="T5" fmla="*/ 0 h 485"/>
                <a:gd name="T6" fmla="*/ 721 w 721"/>
                <a:gd name="T7" fmla="*/ 483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485">
                  <a:moveTo>
                    <a:pt x="721" y="483"/>
                  </a:moveTo>
                  <a:lnTo>
                    <a:pt x="31" y="485"/>
                  </a:lnTo>
                  <a:lnTo>
                    <a:pt x="0" y="0"/>
                  </a:lnTo>
                  <a:lnTo>
                    <a:pt x="721" y="483"/>
                  </a:lnTo>
                  <a:close/>
                </a:path>
              </a:pathLst>
            </a:custGeom>
            <a:solidFill>
              <a:srgbClr val="F99D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49239" y="452438"/>
              <a:ext cx="66675" cy="165100"/>
            </a:xfrm>
            <a:custGeom>
              <a:avLst/>
              <a:gdLst>
                <a:gd name="T0" fmla="*/ 199 w 199"/>
                <a:gd name="T1" fmla="*/ 485 h 485"/>
                <a:gd name="T2" fmla="*/ 0 w 199"/>
                <a:gd name="T3" fmla="*/ 485 h 485"/>
                <a:gd name="T4" fmla="*/ 168 w 199"/>
                <a:gd name="T5" fmla="*/ 0 h 485"/>
                <a:gd name="T6" fmla="*/ 199 w 199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" h="485">
                  <a:moveTo>
                    <a:pt x="199" y="485"/>
                  </a:moveTo>
                  <a:lnTo>
                    <a:pt x="0" y="485"/>
                  </a:lnTo>
                  <a:lnTo>
                    <a:pt x="168" y="0"/>
                  </a:lnTo>
                  <a:lnTo>
                    <a:pt x="199" y="485"/>
                  </a:lnTo>
                  <a:close/>
                </a:path>
              </a:pathLst>
            </a:custGeom>
            <a:solidFill>
              <a:srgbClr val="E6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304801" y="269875"/>
              <a:ext cx="242888" cy="347663"/>
            </a:xfrm>
            <a:custGeom>
              <a:avLst/>
              <a:gdLst>
                <a:gd name="T0" fmla="*/ 0 w 721"/>
                <a:gd name="T1" fmla="*/ 533 h 1016"/>
                <a:gd name="T2" fmla="*/ 388 w 721"/>
                <a:gd name="T3" fmla="*/ 0 h 1016"/>
                <a:gd name="T4" fmla="*/ 721 w 721"/>
                <a:gd name="T5" fmla="*/ 1016 h 1016"/>
                <a:gd name="T6" fmla="*/ 0 w 721"/>
                <a:gd name="T7" fmla="*/ 533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1016">
                  <a:moveTo>
                    <a:pt x="0" y="533"/>
                  </a:moveTo>
                  <a:lnTo>
                    <a:pt x="388" y="0"/>
                  </a:lnTo>
                  <a:lnTo>
                    <a:pt x="721" y="1016"/>
                  </a:lnTo>
                  <a:lnTo>
                    <a:pt x="0" y="533"/>
                  </a:lnTo>
                  <a:close/>
                </a:path>
              </a:pathLst>
            </a:custGeom>
            <a:solidFill>
              <a:srgbClr val="FC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52414" y="238125"/>
              <a:ext cx="52388" cy="214313"/>
            </a:xfrm>
            <a:custGeom>
              <a:avLst/>
              <a:gdLst>
                <a:gd name="T0" fmla="*/ 156 w 156"/>
                <a:gd name="T1" fmla="*/ 627 h 627"/>
                <a:gd name="T2" fmla="*/ 0 w 156"/>
                <a:gd name="T3" fmla="*/ 525 h 627"/>
                <a:gd name="T4" fmla="*/ 115 w 156"/>
                <a:gd name="T5" fmla="*/ 0 h 627"/>
                <a:gd name="T6" fmla="*/ 115 w 156"/>
                <a:gd name="T7" fmla="*/ 0 h 627"/>
                <a:gd name="T8" fmla="*/ 156 w 156"/>
                <a:gd name="T9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627">
                  <a:moveTo>
                    <a:pt x="156" y="627"/>
                  </a:moveTo>
                  <a:lnTo>
                    <a:pt x="0" y="525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56" y="627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250826" y="417513"/>
              <a:ext cx="53975" cy="130175"/>
            </a:xfrm>
            <a:custGeom>
              <a:avLst/>
              <a:gdLst>
                <a:gd name="T0" fmla="*/ 0 w 164"/>
                <a:gd name="T1" fmla="*/ 381 h 381"/>
                <a:gd name="T2" fmla="*/ 164 w 164"/>
                <a:gd name="T3" fmla="*/ 102 h 381"/>
                <a:gd name="T4" fmla="*/ 8 w 164"/>
                <a:gd name="T5" fmla="*/ 0 h 381"/>
                <a:gd name="T6" fmla="*/ 0 w 164"/>
                <a:gd name="T7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" h="381">
                  <a:moveTo>
                    <a:pt x="0" y="381"/>
                  </a:moveTo>
                  <a:lnTo>
                    <a:pt x="164" y="102"/>
                  </a:lnTo>
                  <a:lnTo>
                    <a:pt x="8" y="0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A3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209551" y="547688"/>
              <a:ext cx="41275" cy="69850"/>
            </a:xfrm>
            <a:custGeom>
              <a:avLst/>
              <a:gdLst>
                <a:gd name="T0" fmla="*/ 0 w 121"/>
                <a:gd name="T1" fmla="*/ 207 h 207"/>
                <a:gd name="T2" fmla="*/ 121 w 121"/>
                <a:gd name="T3" fmla="*/ 0 h 207"/>
                <a:gd name="T4" fmla="*/ 121 w 121"/>
                <a:gd name="T5" fmla="*/ 0 h 207"/>
                <a:gd name="T6" fmla="*/ 117 w 121"/>
                <a:gd name="T7" fmla="*/ 206 h 207"/>
                <a:gd name="T8" fmla="*/ 0 w 121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207">
                  <a:moveTo>
                    <a:pt x="0" y="207"/>
                  </a:moveTo>
                  <a:lnTo>
                    <a:pt x="121" y="0"/>
                  </a:lnTo>
                  <a:lnTo>
                    <a:pt x="121" y="0"/>
                  </a:lnTo>
                  <a:lnTo>
                    <a:pt x="117" y="206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A3A4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04801" y="238125"/>
              <a:ext cx="73025" cy="214313"/>
            </a:xfrm>
            <a:custGeom>
              <a:avLst/>
              <a:gdLst>
                <a:gd name="T0" fmla="*/ 0 w 216"/>
                <a:gd name="T1" fmla="*/ 627 h 627"/>
                <a:gd name="T2" fmla="*/ 32 w 216"/>
                <a:gd name="T3" fmla="*/ 0 h 627"/>
                <a:gd name="T4" fmla="*/ 216 w 216"/>
                <a:gd name="T5" fmla="*/ 0 h 627"/>
                <a:gd name="T6" fmla="*/ 0 w 216"/>
                <a:gd name="T7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" h="627">
                  <a:moveTo>
                    <a:pt x="0" y="627"/>
                  </a:moveTo>
                  <a:lnTo>
                    <a:pt x="32" y="0"/>
                  </a:lnTo>
                  <a:lnTo>
                    <a:pt x="216" y="0"/>
                  </a:lnTo>
                  <a:lnTo>
                    <a:pt x="0" y="627"/>
                  </a:lnTo>
                  <a:close/>
                </a:path>
              </a:pathLst>
            </a:custGeom>
            <a:solidFill>
              <a:srgbClr val="EFEE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425451" y="238125"/>
              <a:ext cx="33338" cy="31750"/>
            </a:xfrm>
            <a:custGeom>
              <a:avLst/>
              <a:gdLst>
                <a:gd name="T0" fmla="*/ 31 w 100"/>
                <a:gd name="T1" fmla="*/ 94 h 94"/>
                <a:gd name="T2" fmla="*/ 0 w 100"/>
                <a:gd name="T3" fmla="*/ 0 h 94"/>
                <a:gd name="T4" fmla="*/ 100 w 100"/>
                <a:gd name="T5" fmla="*/ 0 h 94"/>
                <a:gd name="T6" fmla="*/ 31 w 100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94">
                  <a:moveTo>
                    <a:pt x="31" y="94"/>
                  </a:moveTo>
                  <a:lnTo>
                    <a:pt x="0" y="0"/>
                  </a:lnTo>
                  <a:lnTo>
                    <a:pt x="100" y="0"/>
                  </a:lnTo>
                  <a:lnTo>
                    <a:pt x="31" y="94"/>
                  </a:lnTo>
                  <a:close/>
                </a:path>
              </a:pathLst>
            </a:custGeom>
            <a:solidFill>
              <a:srgbClr val="FFE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436564" y="238125"/>
              <a:ext cx="111125" cy="379413"/>
            </a:xfrm>
            <a:custGeom>
              <a:avLst/>
              <a:gdLst>
                <a:gd name="T0" fmla="*/ 92 w 333"/>
                <a:gd name="T1" fmla="*/ 0 h 1110"/>
                <a:gd name="T2" fmla="*/ 333 w 333"/>
                <a:gd name="T3" fmla="*/ 1110 h 1110"/>
                <a:gd name="T4" fmla="*/ 0 w 333"/>
                <a:gd name="T5" fmla="*/ 94 h 1110"/>
                <a:gd name="T6" fmla="*/ 69 w 333"/>
                <a:gd name="T7" fmla="*/ 0 h 1110"/>
                <a:gd name="T8" fmla="*/ 92 w 333"/>
                <a:gd name="T9" fmla="*/ 0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1110">
                  <a:moveTo>
                    <a:pt x="92" y="0"/>
                  </a:moveTo>
                  <a:lnTo>
                    <a:pt x="333" y="1110"/>
                  </a:lnTo>
                  <a:lnTo>
                    <a:pt x="0" y="94"/>
                  </a:lnTo>
                  <a:lnTo>
                    <a:pt x="6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D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249239" y="452438"/>
              <a:ext cx="55563" cy="165100"/>
            </a:xfrm>
            <a:custGeom>
              <a:avLst/>
              <a:gdLst>
                <a:gd name="T0" fmla="*/ 0 w 168"/>
                <a:gd name="T1" fmla="*/ 485 h 485"/>
                <a:gd name="T2" fmla="*/ 4 w 168"/>
                <a:gd name="T3" fmla="*/ 279 h 485"/>
                <a:gd name="T4" fmla="*/ 168 w 168"/>
                <a:gd name="T5" fmla="*/ 0 h 485"/>
                <a:gd name="T6" fmla="*/ 0 w 168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485">
                  <a:moveTo>
                    <a:pt x="0" y="485"/>
                  </a:moveTo>
                  <a:lnTo>
                    <a:pt x="4" y="279"/>
                  </a:lnTo>
                  <a:lnTo>
                    <a:pt x="168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B5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209551" y="417513"/>
              <a:ext cx="42863" cy="200025"/>
            </a:xfrm>
            <a:custGeom>
              <a:avLst/>
              <a:gdLst>
                <a:gd name="T0" fmla="*/ 0 w 129"/>
                <a:gd name="T1" fmla="*/ 588 h 588"/>
                <a:gd name="T2" fmla="*/ 129 w 129"/>
                <a:gd name="T3" fmla="*/ 0 h 588"/>
                <a:gd name="T4" fmla="*/ 121 w 129"/>
                <a:gd name="T5" fmla="*/ 381 h 588"/>
                <a:gd name="T6" fmla="*/ 0 w 129"/>
                <a:gd name="T7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588">
                  <a:moveTo>
                    <a:pt x="0" y="588"/>
                  </a:moveTo>
                  <a:lnTo>
                    <a:pt x="129" y="0"/>
                  </a:lnTo>
                  <a:lnTo>
                    <a:pt x="121" y="381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304801" y="238125"/>
              <a:ext cx="131763" cy="214313"/>
            </a:xfrm>
            <a:custGeom>
              <a:avLst/>
              <a:gdLst>
                <a:gd name="T0" fmla="*/ 0 w 388"/>
                <a:gd name="T1" fmla="*/ 627 h 627"/>
                <a:gd name="T2" fmla="*/ 388 w 388"/>
                <a:gd name="T3" fmla="*/ 94 h 627"/>
                <a:gd name="T4" fmla="*/ 357 w 388"/>
                <a:gd name="T5" fmla="*/ 0 h 627"/>
                <a:gd name="T6" fmla="*/ 216 w 388"/>
                <a:gd name="T7" fmla="*/ 0 h 627"/>
                <a:gd name="T8" fmla="*/ 0 w 388"/>
                <a:gd name="T9" fmla="*/ 627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627">
                  <a:moveTo>
                    <a:pt x="0" y="627"/>
                  </a:moveTo>
                  <a:lnTo>
                    <a:pt x="388" y="94"/>
                  </a:lnTo>
                  <a:lnTo>
                    <a:pt x="357" y="0"/>
                  </a:lnTo>
                  <a:lnTo>
                    <a:pt x="216" y="0"/>
                  </a:lnTo>
                  <a:lnTo>
                    <a:pt x="0" y="627"/>
                  </a:lnTo>
                  <a:close/>
                </a:path>
              </a:pathLst>
            </a:custGeom>
            <a:solidFill>
              <a:srgbClr val="FFD6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292101" y="238125"/>
              <a:ext cx="23813" cy="214313"/>
            </a:xfrm>
            <a:custGeom>
              <a:avLst/>
              <a:gdLst>
                <a:gd name="T0" fmla="*/ 0 w 73"/>
                <a:gd name="T1" fmla="*/ 0 h 627"/>
                <a:gd name="T2" fmla="*/ 41 w 73"/>
                <a:gd name="T3" fmla="*/ 627 h 627"/>
                <a:gd name="T4" fmla="*/ 73 w 73"/>
                <a:gd name="T5" fmla="*/ 0 h 627"/>
                <a:gd name="T6" fmla="*/ 0 w 73"/>
                <a:gd name="T7" fmla="*/ 0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627">
                  <a:moveTo>
                    <a:pt x="0" y="0"/>
                  </a:moveTo>
                  <a:lnTo>
                    <a:pt x="41" y="627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1600201" y="290513"/>
              <a:ext cx="53975" cy="53975"/>
            </a:xfrm>
            <a:custGeom>
              <a:avLst/>
              <a:gdLst>
                <a:gd name="T0" fmla="*/ 62 w 161"/>
                <a:gd name="T1" fmla="*/ 75 h 161"/>
                <a:gd name="T2" fmla="*/ 69 w 161"/>
                <a:gd name="T3" fmla="*/ 75 h 161"/>
                <a:gd name="T4" fmla="*/ 88 w 161"/>
                <a:gd name="T5" fmla="*/ 74 h 161"/>
                <a:gd name="T6" fmla="*/ 93 w 161"/>
                <a:gd name="T7" fmla="*/ 70 h 161"/>
                <a:gd name="T8" fmla="*/ 95 w 161"/>
                <a:gd name="T9" fmla="*/ 63 h 161"/>
                <a:gd name="T10" fmla="*/ 93 w 161"/>
                <a:gd name="T11" fmla="*/ 57 h 161"/>
                <a:gd name="T12" fmla="*/ 88 w 161"/>
                <a:gd name="T13" fmla="*/ 53 h 161"/>
                <a:gd name="T14" fmla="*/ 69 w 161"/>
                <a:gd name="T15" fmla="*/ 51 h 161"/>
                <a:gd name="T16" fmla="*/ 62 w 161"/>
                <a:gd name="T17" fmla="*/ 51 h 161"/>
                <a:gd name="T18" fmla="*/ 62 w 161"/>
                <a:gd name="T19" fmla="*/ 75 h 161"/>
                <a:gd name="T20" fmla="*/ 45 w 161"/>
                <a:gd name="T21" fmla="*/ 123 h 161"/>
                <a:gd name="T22" fmla="*/ 45 w 161"/>
                <a:gd name="T23" fmla="*/ 38 h 161"/>
                <a:gd name="T24" fmla="*/ 62 w 161"/>
                <a:gd name="T25" fmla="*/ 38 h 161"/>
                <a:gd name="T26" fmla="*/ 89 w 161"/>
                <a:gd name="T27" fmla="*/ 38 h 161"/>
                <a:gd name="T28" fmla="*/ 103 w 161"/>
                <a:gd name="T29" fmla="*/ 42 h 161"/>
                <a:gd name="T30" fmla="*/ 111 w 161"/>
                <a:gd name="T31" fmla="*/ 50 h 161"/>
                <a:gd name="T32" fmla="*/ 114 w 161"/>
                <a:gd name="T33" fmla="*/ 62 h 161"/>
                <a:gd name="T34" fmla="*/ 108 w 161"/>
                <a:gd name="T35" fmla="*/ 78 h 161"/>
                <a:gd name="T36" fmla="*/ 91 w 161"/>
                <a:gd name="T37" fmla="*/ 86 h 161"/>
                <a:gd name="T38" fmla="*/ 97 w 161"/>
                <a:gd name="T39" fmla="*/ 89 h 161"/>
                <a:gd name="T40" fmla="*/ 103 w 161"/>
                <a:gd name="T41" fmla="*/ 96 h 161"/>
                <a:gd name="T42" fmla="*/ 109 w 161"/>
                <a:gd name="T43" fmla="*/ 106 h 161"/>
                <a:gd name="T44" fmla="*/ 119 w 161"/>
                <a:gd name="T45" fmla="*/ 123 h 161"/>
                <a:gd name="T46" fmla="*/ 98 w 161"/>
                <a:gd name="T47" fmla="*/ 123 h 161"/>
                <a:gd name="T48" fmla="*/ 90 w 161"/>
                <a:gd name="T49" fmla="*/ 109 h 161"/>
                <a:gd name="T50" fmla="*/ 78 w 161"/>
                <a:gd name="T51" fmla="*/ 92 h 161"/>
                <a:gd name="T52" fmla="*/ 66 w 161"/>
                <a:gd name="T53" fmla="*/ 88 h 161"/>
                <a:gd name="T54" fmla="*/ 62 w 161"/>
                <a:gd name="T55" fmla="*/ 88 h 161"/>
                <a:gd name="T56" fmla="*/ 62 w 161"/>
                <a:gd name="T57" fmla="*/ 123 h 161"/>
                <a:gd name="T58" fmla="*/ 45 w 161"/>
                <a:gd name="T59" fmla="*/ 123 h 161"/>
                <a:gd name="T60" fmla="*/ 81 w 161"/>
                <a:gd name="T61" fmla="*/ 16 h 161"/>
                <a:gd name="T62" fmla="*/ 49 w 161"/>
                <a:gd name="T63" fmla="*/ 24 h 161"/>
                <a:gd name="T64" fmla="*/ 25 w 161"/>
                <a:gd name="T65" fmla="*/ 48 h 161"/>
                <a:gd name="T66" fmla="*/ 16 w 161"/>
                <a:gd name="T67" fmla="*/ 80 h 161"/>
                <a:gd name="T68" fmla="*/ 25 w 161"/>
                <a:gd name="T69" fmla="*/ 112 h 161"/>
                <a:gd name="T70" fmla="*/ 49 w 161"/>
                <a:gd name="T71" fmla="*/ 136 h 161"/>
                <a:gd name="T72" fmla="*/ 81 w 161"/>
                <a:gd name="T73" fmla="*/ 145 h 161"/>
                <a:gd name="T74" fmla="*/ 113 w 161"/>
                <a:gd name="T75" fmla="*/ 136 h 161"/>
                <a:gd name="T76" fmla="*/ 137 w 161"/>
                <a:gd name="T77" fmla="*/ 112 h 161"/>
                <a:gd name="T78" fmla="*/ 146 w 161"/>
                <a:gd name="T79" fmla="*/ 80 h 161"/>
                <a:gd name="T80" fmla="*/ 137 w 161"/>
                <a:gd name="T81" fmla="*/ 48 h 161"/>
                <a:gd name="T82" fmla="*/ 113 w 161"/>
                <a:gd name="T83" fmla="*/ 24 h 161"/>
                <a:gd name="T84" fmla="*/ 81 w 161"/>
                <a:gd name="T85" fmla="*/ 16 h 161"/>
                <a:gd name="T86" fmla="*/ 81 w 161"/>
                <a:gd name="T87" fmla="*/ 0 h 161"/>
                <a:gd name="T88" fmla="*/ 121 w 161"/>
                <a:gd name="T89" fmla="*/ 10 h 161"/>
                <a:gd name="T90" fmla="*/ 151 w 161"/>
                <a:gd name="T91" fmla="*/ 40 h 161"/>
                <a:gd name="T92" fmla="*/ 161 w 161"/>
                <a:gd name="T93" fmla="*/ 80 h 161"/>
                <a:gd name="T94" fmla="*/ 151 w 161"/>
                <a:gd name="T95" fmla="*/ 120 h 161"/>
                <a:gd name="T96" fmla="*/ 121 w 161"/>
                <a:gd name="T97" fmla="*/ 150 h 161"/>
                <a:gd name="T98" fmla="*/ 81 w 161"/>
                <a:gd name="T99" fmla="*/ 161 h 161"/>
                <a:gd name="T100" fmla="*/ 41 w 161"/>
                <a:gd name="T101" fmla="*/ 150 h 161"/>
                <a:gd name="T102" fmla="*/ 11 w 161"/>
                <a:gd name="T103" fmla="*/ 120 h 161"/>
                <a:gd name="T104" fmla="*/ 0 w 161"/>
                <a:gd name="T105" fmla="*/ 80 h 161"/>
                <a:gd name="T106" fmla="*/ 11 w 161"/>
                <a:gd name="T107" fmla="*/ 40 h 161"/>
                <a:gd name="T108" fmla="*/ 41 w 161"/>
                <a:gd name="T109" fmla="*/ 10 h 161"/>
                <a:gd name="T110" fmla="*/ 81 w 161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1" h="161">
                  <a:moveTo>
                    <a:pt x="62" y="75"/>
                  </a:moveTo>
                  <a:lnTo>
                    <a:pt x="69" y="75"/>
                  </a:lnTo>
                  <a:cubicBezTo>
                    <a:pt x="79" y="75"/>
                    <a:pt x="85" y="74"/>
                    <a:pt x="88" y="74"/>
                  </a:cubicBezTo>
                  <a:cubicBezTo>
                    <a:pt x="90" y="73"/>
                    <a:pt x="92" y="71"/>
                    <a:pt x="93" y="70"/>
                  </a:cubicBezTo>
                  <a:cubicBezTo>
                    <a:pt x="95" y="68"/>
                    <a:pt x="95" y="65"/>
                    <a:pt x="95" y="63"/>
                  </a:cubicBezTo>
                  <a:cubicBezTo>
                    <a:pt x="95" y="61"/>
                    <a:pt x="95" y="58"/>
                    <a:pt x="93" y="57"/>
                  </a:cubicBezTo>
                  <a:cubicBezTo>
                    <a:pt x="92" y="55"/>
                    <a:pt x="90" y="53"/>
                    <a:pt x="88" y="53"/>
                  </a:cubicBezTo>
                  <a:cubicBezTo>
                    <a:pt x="85" y="52"/>
                    <a:pt x="79" y="51"/>
                    <a:pt x="69" y="51"/>
                  </a:cubicBezTo>
                  <a:lnTo>
                    <a:pt x="62" y="51"/>
                  </a:lnTo>
                  <a:lnTo>
                    <a:pt x="62" y="75"/>
                  </a:lnTo>
                  <a:close/>
                  <a:moveTo>
                    <a:pt x="45" y="123"/>
                  </a:moveTo>
                  <a:lnTo>
                    <a:pt x="45" y="38"/>
                  </a:lnTo>
                  <a:lnTo>
                    <a:pt x="62" y="38"/>
                  </a:lnTo>
                  <a:cubicBezTo>
                    <a:pt x="78" y="38"/>
                    <a:pt x="87" y="38"/>
                    <a:pt x="89" y="38"/>
                  </a:cubicBezTo>
                  <a:cubicBezTo>
                    <a:pt x="95" y="39"/>
                    <a:pt x="99" y="40"/>
                    <a:pt x="103" y="42"/>
                  </a:cubicBezTo>
                  <a:cubicBezTo>
                    <a:pt x="106" y="43"/>
                    <a:pt x="109" y="46"/>
                    <a:pt x="111" y="50"/>
                  </a:cubicBezTo>
                  <a:cubicBezTo>
                    <a:pt x="113" y="53"/>
                    <a:pt x="114" y="57"/>
                    <a:pt x="114" y="62"/>
                  </a:cubicBezTo>
                  <a:cubicBezTo>
                    <a:pt x="114" y="68"/>
                    <a:pt x="112" y="73"/>
                    <a:pt x="108" y="78"/>
                  </a:cubicBezTo>
                  <a:cubicBezTo>
                    <a:pt x="104" y="82"/>
                    <a:pt x="98" y="85"/>
                    <a:pt x="91" y="86"/>
                  </a:cubicBezTo>
                  <a:cubicBezTo>
                    <a:pt x="93" y="87"/>
                    <a:pt x="95" y="88"/>
                    <a:pt x="97" y="89"/>
                  </a:cubicBezTo>
                  <a:cubicBezTo>
                    <a:pt x="98" y="90"/>
                    <a:pt x="100" y="92"/>
                    <a:pt x="103" y="96"/>
                  </a:cubicBezTo>
                  <a:cubicBezTo>
                    <a:pt x="103" y="96"/>
                    <a:pt x="105" y="100"/>
                    <a:pt x="109" y="106"/>
                  </a:cubicBezTo>
                  <a:lnTo>
                    <a:pt x="119" y="123"/>
                  </a:lnTo>
                  <a:lnTo>
                    <a:pt x="98" y="123"/>
                  </a:lnTo>
                  <a:lnTo>
                    <a:pt x="90" y="109"/>
                  </a:lnTo>
                  <a:cubicBezTo>
                    <a:pt x="86" y="100"/>
                    <a:pt x="82" y="94"/>
                    <a:pt x="78" y="92"/>
                  </a:cubicBezTo>
                  <a:cubicBezTo>
                    <a:pt x="75" y="89"/>
                    <a:pt x="71" y="88"/>
                    <a:pt x="66" y="88"/>
                  </a:cubicBezTo>
                  <a:lnTo>
                    <a:pt x="62" y="88"/>
                  </a:lnTo>
                  <a:lnTo>
                    <a:pt x="62" y="123"/>
                  </a:lnTo>
                  <a:lnTo>
                    <a:pt x="45" y="123"/>
                  </a:lnTo>
                  <a:close/>
                  <a:moveTo>
                    <a:pt x="81" y="16"/>
                  </a:moveTo>
                  <a:cubicBezTo>
                    <a:pt x="70" y="16"/>
                    <a:pt x="59" y="18"/>
                    <a:pt x="49" y="24"/>
                  </a:cubicBezTo>
                  <a:cubicBezTo>
                    <a:pt x="39" y="29"/>
                    <a:pt x="31" y="37"/>
                    <a:pt x="25" y="48"/>
                  </a:cubicBezTo>
                  <a:cubicBezTo>
                    <a:pt x="19" y="58"/>
                    <a:pt x="16" y="69"/>
                    <a:pt x="16" y="80"/>
                  </a:cubicBezTo>
                  <a:cubicBezTo>
                    <a:pt x="16" y="92"/>
                    <a:pt x="19" y="102"/>
                    <a:pt x="25" y="112"/>
                  </a:cubicBezTo>
                  <a:cubicBezTo>
                    <a:pt x="31" y="123"/>
                    <a:pt x="39" y="131"/>
                    <a:pt x="49" y="136"/>
                  </a:cubicBezTo>
                  <a:cubicBezTo>
                    <a:pt x="59" y="142"/>
                    <a:pt x="70" y="145"/>
                    <a:pt x="81" y="145"/>
                  </a:cubicBezTo>
                  <a:cubicBezTo>
                    <a:pt x="92" y="145"/>
                    <a:pt x="103" y="142"/>
                    <a:pt x="113" y="136"/>
                  </a:cubicBezTo>
                  <a:cubicBezTo>
                    <a:pt x="123" y="131"/>
                    <a:pt x="131" y="123"/>
                    <a:pt x="137" y="112"/>
                  </a:cubicBezTo>
                  <a:cubicBezTo>
                    <a:pt x="143" y="102"/>
                    <a:pt x="146" y="92"/>
                    <a:pt x="146" y="80"/>
                  </a:cubicBezTo>
                  <a:cubicBezTo>
                    <a:pt x="146" y="69"/>
                    <a:pt x="143" y="58"/>
                    <a:pt x="137" y="48"/>
                  </a:cubicBezTo>
                  <a:cubicBezTo>
                    <a:pt x="131" y="37"/>
                    <a:pt x="123" y="29"/>
                    <a:pt x="113" y="24"/>
                  </a:cubicBezTo>
                  <a:cubicBezTo>
                    <a:pt x="103" y="18"/>
                    <a:pt x="92" y="16"/>
                    <a:pt x="81" y="16"/>
                  </a:cubicBezTo>
                  <a:close/>
                  <a:moveTo>
                    <a:pt x="81" y="0"/>
                  </a:moveTo>
                  <a:cubicBezTo>
                    <a:pt x="95" y="0"/>
                    <a:pt x="108" y="3"/>
                    <a:pt x="121" y="10"/>
                  </a:cubicBezTo>
                  <a:cubicBezTo>
                    <a:pt x="133" y="17"/>
                    <a:pt x="143" y="27"/>
                    <a:pt x="151" y="40"/>
                  </a:cubicBezTo>
                  <a:cubicBezTo>
                    <a:pt x="158" y="53"/>
                    <a:pt x="161" y="66"/>
                    <a:pt x="161" y="80"/>
                  </a:cubicBezTo>
                  <a:cubicBezTo>
                    <a:pt x="161" y="94"/>
                    <a:pt x="158" y="108"/>
                    <a:pt x="151" y="120"/>
                  </a:cubicBezTo>
                  <a:cubicBezTo>
                    <a:pt x="144" y="133"/>
                    <a:pt x="134" y="143"/>
                    <a:pt x="121" y="150"/>
                  </a:cubicBezTo>
                  <a:cubicBezTo>
                    <a:pt x="108" y="157"/>
                    <a:pt x="95" y="161"/>
                    <a:pt x="81" y="161"/>
                  </a:cubicBezTo>
                  <a:cubicBezTo>
                    <a:pt x="67" y="161"/>
                    <a:pt x="54" y="157"/>
                    <a:pt x="41" y="150"/>
                  </a:cubicBezTo>
                  <a:cubicBezTo>
                    <a:pt x="28" y="143"/>
                    <a:pt x="18" y="133"/>
                    <a:pt x="11" y="120"/>
                  </a:cubicBezTo>
                  <a:cubicBezTo>
                    <a:pt x="4" y="108"/>
                    <a:pt x="0" y="94"/>
                    <a:pt x="0" y="80"/>
                  </a:cubicBezTo>
                  <a:cubicBezTo>
                    <a:pt x="0" y="66"/>
                    <a:pt x="4" y="53"/>
                    <a:pt x="11" y="40"/>
                  </a:cubicBezTo>
                  <a:cubicBezTo>
                    <a:pt x="19" y="27"/>
                    <a:pt x="29" y="17"/>
                    <a:pt x="41" y="10"/>
                  </a:cubicBezTo>
                  <a:cubicBezTo>
                    <a:pt x="54" y="3"/>
                    <a:pt x="67" y="0"/>
                    <a:pt x="81" y="0"/>
                  </a:cubicBez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600076" y="307975"/>
              <a:ext cx="987425" cy="161925"/>
            </a:xfrm>
            <a:custGeom>
              <a:avLst/>
              <a:gdLst>
                <a:gd name="T0" fmla="*/ 210 w 2940"/>
                <a:gd name="T1" fmla="*/ 114 h 474"/>
                <a:gd name="T2" fmla="*/ 210 w 2940"/>
                <a:gd name="T3" fmla="*/ 228 h 474"/>
                <a:gd name="T4" fmla="*/ 172 w 2940"/>
                <a:gd name="T5" fmla="*/ 114 h 474"/>
                <a:gd name="T6" fmla="*/ 0 w 2940"/>
                <a:gd name="T7" fmla="*/ 466 h 474"/>
                <a:gd name="T8" fmla="*/ 176 w 2940"/>
                <a:gd name="T9" fmla="*/ 334 h 474"/>
                <a:gd name="T10" fmla="*/ 468 w 2940"/>
                <a:gd name="T11" fmla="*/ 172 h 474"/>
                <a:gd name="T12" fmla="*/ 0 w 2940"/>
                <a:gd name="T13" fmla="*/ 7 h 474"/>
                <a:gd name="T14" fmla="*/ 819 w 2940"/>
                <a:gd name="T15" fmla="*/ 237 h 474"/>
                <a:gd name="T16" fmla="*/ 677 w 2940"/>
                <a:gd name="T17" fmla="*/ 237 h 474"/>
                <a:gd name="T18" fmla="*/ 748 w 2940"/>
                <a:gd name="T19" fmla="*/ 0 h 474"/>
                <a:gd name="T20" fmla="*/ 748 w 2940"/>
                <a:gd name="T21" fmla="*/ 474 h 474"/>
                <a:gd name="T22" fmla="*/ 748 w 2940"/>
                <a:gd name="T23" fmla="*/ 0 h 474"/>
                <a:gd name="T24" fmla="*/ 1350 w 2940"/>
                <a:gd name="T25" fmla="*/ 352 h 474"/>
                <a:gd name="T26" fmla="*/ 1346 w 2940"/>
                <a:gd name="T27" fmla="*/ 118 h 474"/>
                <a:gd name="T28" fmla="*/ 1439 w 2940"/>
                <a:gd name="T29" fmla="*/ 14 h 474"/>
                <a:gd name="T30" fmla="*/ 1316 w 2940"/>
                <a:gd name="T31" fmla="*/ 0 h 474"/>
                <a:gd name="T32" fmla="*/ 1312 w 2940"/>
                <a:gd name="T33" fmla="*/ 474 h 474"/>
                <a:gd name="T34" fmla="*/ 1440 w 2940"/>
                <a:gd name="T35" fmla="*/ 334 h 474"/>
                <a:gd name="T36" fmla="*/ 1482 w 2940"/>
                <a:gd name="T37" fmla="*/ 143 h 474"/>
                <a:gd name="T38" fmla="*/ 1637 w 2940"/>
                <a:gd name="T39" fmla="*/ 466 h 474"/>
                <a:gd name="T40" fmla="*/ 1813 w 2940"/>
                <a:gd name="T41" fmla="*/ 143 h 474"/>
                <a:gd name="T42" fmla="*/ 1968 w 2940"/>
                <a:gd name="T43" fmla="*/ 7 h 474"/>
                <a:gd name="T44" fmla="*/ 2166 w 2940"/>
                <a:gd name="T45" fmla="*/ 116 h 474"/>
                <a:gd name="T46" fmla="*/ 2116 w 2940"/>
                <a:gd name="T47" fmla="*/ 260 h 474"/>
                <a:gd name="T48" fmla="*/ 2166 w 2940"/>
                <a:gd name="T49" fmla="*/ 116 h 474"/>
                <a:gd name="T50" fmla="*/ 1889 w 2940"/>
                <a:gd name="T51" fmla="*/ 466 h 474"/>
                <a:gd name="T52" fmla="*/ 2096 w 2940"/>
                <a:gd name="T53" fmla="*/ 367 h 474"/>
                <a:gd name="T54" fmla="*/ 2265 w 2940"/>
                <a:gd name="T55" fmla="*/ 466 h 474"/>
                <a:gd name="T56" fmla="*/ 2287 w 2940"/>
                <a:gd name="T57" fmla="*/ 7 h 474"/>
                <a:gd name="T58" fmla="*/ 2644 w 2940"/>
                <a:gd name="T59" fmla="*/ 114 h 474"/>
                <a:gd name="T60" fmla="*/ 2763 w 2940"/>
                <a:gd name="T61" fmla="*/ 171 h 474"/>
                <a:gd name="T62" fmla="*/ 2644 w 2940"/>
                <a:gd name="T63" fmla="*/ 228 h 474"/>
                <a:gd name="T64" fmla="*/ 2473 w 2940"/>
                <a:gd name="T65" fmla="*/ 7 h 474"/>
                <a:gd name="T66" fmla="*/ 2648 w 2940"/>
                <a:gd name="T67" fmla="*/ 466 h 474"/>
                <a:gd name="T68" fmla="*/ 2745 w 2940"/>
                <a:gd name="T69" fmla="*/ 334 h 474"/>
                <a:gd name="T70" fmla="*/ 2742 w 2940"/>
                <a:gd name="T71" fmla="*/ 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40" h="474">
                  <a:moveTo>
                    <a:pt x="172" y="114"/>
                  </a:moveTo>
                  <a:lnTo>
                    <a:pt x="210" y="114"/>
                  </a:lnTo>
                  <a:cubicBezTo>
                    <a:pt x="276" y="114"/>
                    <a:pt x="291" y="144"/>
                    <a:pt x="291" y="171"/>
                  </a:cubicBezTo>
                  <a:cubicBezTo>
                    <a:pt x="291" y="226"/>
                    <a:pt x="231" y="228"/>
                    <a:pt x="210" y="228"/>
                  </a:cubicBezTo>
                  <a:lnTo>
                    <a:pt x="172" y="228"/>
                  </a:lnTo>
                  <a:lnTo>
                    <a:pt x="172" y="114"/>
                  </a:lnTo>
                  <a:close/>
                  <a:moveTo>
                    <a:pt x="0" y="7"/>
                  </a:moveTo>
                  <a:lnTo>
                    <a:pt x="0" y="466"/>
                  </a:lnTo>
                  <a:lnTo>
                    <a:pt x="176" y="466"/>
                  </a:lnTo>
                  <a:lnTo>
                    <a:pt x="176" y="334"/>
                  </a:lnTo>
                  <a:lnTo>
                    <a:pt x="273" y="334"/>
                  </a:lnTo>
                  <a:cubicBezTo>
                    <a:pt x="415" y="334"/>
                    <a:pt x="468" y="245"/>
                    <a:pt x="468" y="172"/>
                  </a:cubicBezTo>
                  <a:cubicBezTo>
                    <a:pt x="468" y="88"/>
                    <a:pt x="408" y="7"/>
                    <a:pt x="269" y="7"/>
                  </a:cubicBezTo>
                  <a:lnTo>
                    <a:pt x="0" y="7"/>
                  </a:lnTo>
                  <a:close/>
                  <a:moveTo>
                    <a:pt x="748" y="110"/>
                  </a:moveTo>
                  <a:cubicBezTo>
                    <a:pt x="814" y="110"/>
                    <a:pt x="819" y="189"/>
                    <a:pt x="819" y="237"/>
                  </a:cubicBezTo>
                  <a:cubicBezTo>
                    <a:pt x="819" y="285"/>
                    <a:pt x="814" y="364"/>
                    <a:pt x="748" y="364"/>
                  </a:cubicBezTo>
                  <a:cubicBezTo>
                    <a:pt x="682" y="364"/>
                    <a:pt x="677" y="285"/>
                    <a:pt x="677" y="237"/>
                  </a:cubicBezTo>
                  <a:cubicBezTo>
                    <a:pt x="677" y="189"/>
                    <a:pt x="682" y="110"/>
                    <a:pt x="748" y="110"/>
                  </a:cubicBezTo>
                  <a:close/>
                  <a:moveTo>
                    <a:pt x="748" y="0"/>
                  </a:moveTo>
                  <a:cubicBezTo>
                    <a:pt x="586" y="0"/>
                    <a:pt x="492" y="91"/>
                    <a:pt x="492" y="237"/>
                  </a:cubicBezTo>
                  <a:cubicBezTo>
                    <a:pt x="492" y="383"/>
                    <a:pt x="586" y="474"/>
                    <a:pt x="748" y="474"/>
                  </a:cubicBezTo>
                  <a:cubicBezTo>
                    <a:pt x="910" y="474"/>
                    <a:pt x="1004" y="383"/>
                    <a:pt x="1004" y="237"/>
                  </a:cubicBezTo>
                  <a:cubicBezTo>
                    <a:pt x="1004" y="91"/>
                    <a:pt x="910" y="0"/>
                    <a:pt x="748" y="0"/>
                  </a:cubicBezTo>
                  <a:close/>
                  <a:moveTo>
                    <a:pt x="1440" y="334"/>
                  </a:moveTo>
                  <a:cubicBezTo>
                    <a:pt x="1393" y="349"/>
                    <a:pt x="1367" y="352"/>
                    <a:pt x="1350" y="352"/>
                  </a:cubicBezTo>
                  <a:cubicBezTo>
                    <a:pt x="1240" y="352"/>
                    <a:pt x="1223" y="276"/>
                    <a:pt x="1223" y="233"/>
                  </a:cubicBezTo>
                  <a:cubicBezTo>
                    <a:pt x="1223" y="167"/>
                    <a:pt x="1272" y="118"/>
                    <a:pt x="1346" y="118"/>
                  </a:cubicBezTo>
                  <a:cubicBezTo>
                    <a:pt x="1382" y="118"/>
                    <a:pt x="1413" y="125"/>
                    <a:pt x="1439" y="135"/>
                  </a:cubicBezTo>
                  <a:lnTo>
                    <a:pt x="1439" y="14"/>
                  </a:lnTo>
                  <a:lnTo>
                    <a:pt x="1428" y="12"/>
                  </a:lnTo>
                  <a:cubicBezTo>
                    <a:pt x="1407" y="8"/>
                    <a:pt x="1369" y="0"/>
                    <a:pt x="1316" y="0"/>
                  </a:cubicBezTo>
                  <a:cubicBezTo>
                    <a:pt x="1112" y="0"/>
                    <a:pt x="1038" y="119"/>
                    <a:pt x="1038" y="237"/>
                  </a:cubicBezTo>
                  <a:cubicBezTo>
                    <a:pt x="1038" y="375"/>
                    <a:pt x="1134" y="474"/>
                    <a:pt x="1312" y="474"/>
                  </a:cubicBezTo>
                  <a:cubicBezTo>
                    <a:pt x="1345" y="474"/>
                    <a:pt x="1387" y="470"/>
                    <a:pt x="1440" y="456"/>
                  </a:cubicBezTo>
                  <a:lnTo>
                    <a:pt x="1440" y="334"/>
                  </a:lnTo>
                  <a:close/>
                  <a:moveTo>
                    <a:pt x="1482" y="7"/>
                  </a:moveTo>
                  <a:lnTo>
                    <a:pt x="1482" y="143"/>
                  </a:lnTo>
                  <a:lnTo>
                    <a:pt x="1637" y="143"/>
                  </a:lnTo>
                  <a:lnTo>
                    <a:pt x="1637" y="466"/>
                  </a:lnTo>
                  <a:lnTo>
                    <a:pt x="1813" y="466"/>
                  </a:lnTo>
                  <a:lnTo>
                    <a:pt x="1813" y="143"/>
                  </a:lnTo>
                  <a:lnTo>
                    <a:pt x="1968" y="143"/>
                  </a:lnTo>
                  <a:lnTo>
                    <a:pt x="1968" y="7"/>
                  </a:lnTo>
                  <a:lnTo>
                    <a:pt x="1482" y="7"/>
                  </a:lnTo>
                  <a:close/>
                  <a:moveTo>
                    <a:pt x="2166" y="116"/>
                  </a:moveTo>
                  <a:lnTo>
                    <a:pt x="2214" y="260"/>
                  </a:lnTo>
                  <a:lnTo>
                    <a:pt x="2116" y="260"/>
                  </a:lnTo>
                  <a:lnTo>
                    <a:pt x="2163" y="116"/>
                  </a:lnTo>
                  <a:lnTo>
                    <a:pt x="2166" y="116"/>
                  </a:lnTo>
                  <a:close/>
                  <a:moveTo>
                    <a:pt x="2050" y="7"/>
                  </a:moveTo>
                  <a:lnTo>
                    <a:pt x="1889" y="466"/>
                  </a:lnTo>
                  <a:lnTo>
                    <a:pt x="2065" y="466"/>
                  </a:lnTo>
                  <a:lnTo>
                    <a:pt x="2096" y="367"/>
                  </a:lnTo>
                  <a:lnTo>
                    <a:pt x="2233" y="367"/>
                  </a:lnTo>
                  <a:lnTo>
                    <a:pt x="2265" y="466"/>
                  </a:lnTo>
                  <a:lnTo>
                    <a:pt x="2450" y="466"/>
                  </a:lnTo>
                  <a:lnTo>
                    <a:pt x="2287" y="7"/>
                  </a:lnTo>
                  <a:lnTo>
                    <a:pt x="2050" y="7"/>
                  </a:lnTo>
                  <a:close/>
                  <a:moveTo>
                    <a:pt x="2644" y="114"/>
                  </a:moveTo>
                  <a:lnTo>
                    <a:pt x="2682" y="114"/>
                  </a:lnTo>
                  <a:cubicBezTo>
                    <a:pt x="2749" y="114"/>
                    <a:pt x="2763" y="144"/>
                    <a:pt x="2763" y="171"/>
                  </a:cubicBezTo>
                  <a:cubicBezTo>
                    <a:pt x="2763" y="226"/>
                    <a:pt x="2704" y="228"/>
                    <a:pt x="2683" y="228"/>
                  </a:cubicBezTo>
                  <a:lnTo>
                    <a:pt x="2644" y="228"/>
                  </a:lnTo>
                  <a:lnTo>
                    <a:pt x="2644" y="114"/>
                  </a:lnTo>
                  <a:close/>
                  <a:moveTo>
                    <a:pt x="2473" y="7"/>
                  </a:moveTo>
                  <a:lnTo>
                    <a:pt x="2473" y="466"/>
                  </a:lnTo>
                  <a:lnTo>
                    <a:pt x="2648" y="466"/>
                  </a:lnTo>
                  <a:lnTo>
                    <a:pt x="2648" y="334"/>
                  </a:lnTo>
                  <a:lnTo>
                    <a:pt x="2745" y="334"/>
                  </a:lnTo>
                  <a:cubicBezTo>
                    <a:pt x="2888" y="334"/>
                    <a:pt x="2940" y="245"/>
                    <a:pt x="2940" y="172"/>
                  </a:cubicBezTo>
                  <a:cubicBezTo>
                    <a:pt x="2940" y="88"/>
                    <a:pt x="2880" y="7"/>
                    <a:pt x="2742" y="7"/>
                  </a:cubicBezTo>
                  <a:lnTo>
                    <a:pt x="2473" y="7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604839" y="488950"/>
              <a:ext cx="982663" cy="58738"/>
            </a:xfrm>
            <a:custGeom>
              <a:avLst/>
              <a:gdLst>
                <a:gd name="T0" fmla="*/ 19 w 2927"/>
                <a:gd name="T1" fmla="*/ 49 h 173"/>
                <a:gd name="T2" fmla="*/ 182 w 2927"/>
                <a:gd name="T3" fmla="*/ 171 h 173"/>
                <a:gd name="T4" fmla="*/ 272 w 2927"/>
                <a:gd name="T5" fmla="*/ 41 h 173"/>
                <a:gd name="T6" fmla="*/ 236 w 2927"/>
                <a:gd name="T7" fmla="*/ 115 h 173"/>
                <a:gd name="T8" fmla="*/ 200 w 2927"/>
                <a:gd name="T9" fmla="*/ 98 h 173"/>
                <a:gd name="T10" fmla="*/ 264 w 2927"/>
                <a:gd name="T11" fmla="*/ 58 h 173"/>
                <a:gd name="T12" fmla="*/ 200 w 2927"/>
                <a:gd name="T13" fmla="*/ 98 h 173"/>
                <a:gd name="T14" fmla="*/ 473 w 2927"/>
                <a:gd name="T15" fmla="*/ 33 h 173"/>
                <a:gd name="T16" fmla="*/ 405 w 2927"/>
                <a:gd name="T17" fmla="*/ 173 h 173"/>
                <a:gd name="T18" fmla="*/ 415 w 2927"/>
                <a:gd name="T19" fmla="*/ 154 h 173"/>
                <a:gd name="T20" fmla="*/ 692 w 2927"/>
                <a:gd name="T21" fmla="*/ 33 h 173"/>
                <a:gd name="T22" fmla="*/ 602 w 2927"/>
                <a:gd name="T23" fmla="*/ 49 h 173"/>
                <a:gd name="T24" fmla="*/ 800 w 2927"/>
                <a:gd name="T25" fmla="*/ 33 h 173"/>
                <a:gd name="T26" fmla="*/ 890 w 2927"/>
                <a:gd name="T27" fmla="*/ 49 h 173"/>
                <a:gd name="T28" fmla="*/ 800 w 2927"/>
                <a:gd name="T29" fmla="*/ 33 h 173"/>
                <a:gd name="T30" fmla="*/ 1130 w 2927"/>
                <a:gd name="T31" fmla="*/ 171 h 173"/>
                <a:gd name="T32" fmla="*/ 1020 w 2927"/>
                <a:gd name="T33" fmla="*/ 171 h 173"/>
                <a:gd name="T34" fmla="*/ 1073 w 2927"/>
                <a:gd name="T35" fmla="*/ 76 h 173"/>
                <a:gd name="T36" fmla="*/ 1311 w 2927"/>
                <a:gd name="T37" fmla="*/ 33 h 173"/>
                <a:gd name="T38" fmla="*/ 1360 w 2927"/>
                <a:gd name="T39" fmla="*/ 65 h 173"/>
                <a:gd name="T40" fmla="*/ 1407 w 2927"/>
                <a:gd name="T41" fmla="*/ 33 h 173"/>
                <a:gd name="T42" fmla="*/ 1386 w 2927"/>
                <a:gd name="T43" fmla="*/ 53 h 173"/>
                <a:gd name="T44" fmla="*/ 1380 w 2927"/>
                <a:gd name="T45" fmla="*/ 125 h 173"/>
                <a:gd name="T46" fmla="*/ 1346 w 2927"/>
                <a:gd name="T47" fmla="*/ 112 h 173"/>
                <a:gd name="T48" fmla="*/ 1311 w 2927"/>
                <a:gd name="T49" fmla="*/ 33 h 173"/>
                <a:gd name="T50" fmla="*/ 1594 w 2927"/>
                <a:gd name="T51" fmla="*/ 40 h 173"/>
                <a:gd name="T52" fmla="*/ 1593 w 2927"/>
                <a:gd name="T53" fmla="*/ 165 h 173"/>
                <a:gd name="T54" fmla="*/ 1493 w 2927"/>
                <a:gd name="T55" fmla="*/ 104 h 173"/>
                <a:gd name="T56" fmla="*/ 1593 w 2927"/>
                <a:gd name="T57" fmla="*/ 143 h 173"/>
                <a:gd name="T58" fmla="*/ 1559 w 2927"/>
                <a:gd name="T59" fmla="*/ 46 h 173"/>
                <a:gd name="T60" fmla="*/ 1726 w 2927"/>
                <a:gd name="T61" fmla="*/ 33 h 173"/>
                <a:gd name="T62" fmla="*/ 1800 w 2927"/>
                <a:gd name="T63" fmla="*/ 129 h 173"/>
                <a:gd name="T64" fmla="*/ 1840 w 2927"/>
                <a:gd name="T65" fmla="*/ 171 h 173"/>
                <a:gd name="T66" fmla="*/ 1743 w 2927"/>
                <a:gd name="T67" fmla="*/ 53 h 173"/>
                <a:gd name="T68" fmla="*/ 2073 w 2927"/>
                <a:gd name="T69" fmla="*/ 33 h 173"/>
                <a:gd name="T70" fmla="*/ 1983 w 2927"/>
                <a:gd name="T71" fmla="*/ 49 h 173"/>
                <a:gd name="T72" fmla="*/ 2165 w 2927"/>
                <a:gd name="T73" fmla="*/ 171 h 173"/>
                <a:gd name="T74" fmla="*/ 2273 w 2927"/>
                <a:gd name="T75" fmla="*/ 171 h 173"/>
                <a:gd name="T76" fmla="*/ 2165 w 2927"/>
                <a:gd name="T77" fmla="*/ 171 h 173"/>
                <a:gd name="T78" fmla="*/ 2227 w 2927"/>
                <a:gd name="T79" fmla="*/ 47 h 173"/>
                <a:gd name="T80" fmla="*/ 2387 w 2927"/>
                <a:gd name="T81" fmla="*/ 33 h 173"/>
                <a:gd name="T82" fmla="*/ 2477 w 2927"/>
                <a:gd name="T83" fmla="*/ 33 h 173"/>
                <a:gd name="T84" fmla="*/ 2477 w 2927"/>
                <a:gd name="T85" fmla="*/ 106 h 173"/>
                <a:gd name="T86" fmla="*/ 2603 w 2927"/>
                <a:gd name="T87" fmla="*/ 33 h 173"/>
                <a:gd name="T88" fmla="*/ 2711 w 2927"/>
                <a:gd name="T89" fmla="*/ 33 h 173"/>
                <a:gd name="T90" fmla="*/ 2621 w 2927"/>
                <a:gd name="T91" fmla="*/ 171 h 173"/>
                <a:gd name="T92" fmla="*/ 2836 w 2927"/>
                <a:gd name="T93" fmla="*/ 33 h 173"/>
                <a:gd name="T94" fmla="*/ 2927 w 2927"/>
                <a:gd name="T95" fmla="*/ 171 h 173"/>
                <a:gd name="T96" fmla="*/ 2819 w 2927"/>
                <a:gd name="T97" fmla="*/ 171 h 173"/>
                <a:gd name="T98" fmla="*/ 2891 w 2927"/>
                <a:gd name="T99" fmla="*/ 18 h 173"/>
                <a:gd name="T100" fmla="*/ 2855 w 2927"/>
                <a:gd name="T101" fmla="*/ 0 h 173"/>
                <a:gd name="T102" fmla="*/ 2888 w 2927"/>
                <a:gd name="T10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27" h="173">
                  <a:moveTo>
                    <a:pt x="0" y="33"/>
                  </a:moveTo>
                  <a:lnTo>
                    <a:pt x="90" y="33"/>
                  </a:lnTo>
                  <a:lnTo>
                    <a:pt x="90" y="49"/>
                  </a:lnTo>
                  <a:lnTo>
                    <a:pt x="19" y="49"/>
                  </a:lnTo>
                  <a:lnTo>
                    <a:pt x="19" y="171"/>
                  </a:lnTo>
                  <a:lnTo>
                    <a:pt x="0" y="171"/>
                  </a:lnTo>
                  <a:lnTo>
                    <a:pt x="0" y="33"/>
                  </a:lnTo>
                  <a:close/>
                  <a:moveTo>
                    <a:pt x="182" y="171"/>
                  </a:moveTo>
                  <a:lnTo>
                    <a:pt x="182" y="33"/>
                  </a:lnTo>
                  <a:lnTo>
                    <a:pt x="234" y="33"/>
                  </a:lnTo>
                  <a:cubicBezTo>
                    <a:pt x="243" y="33"/>
                    <a:pt x="250" y="33"/>
                    <a:pt x="255" y="34"/>
                  </a:cubicBezTo>
                  <a:cubicBezTo>
                    <a:pt x="262" y="35"/>
                    <a:pt x="267" y="37"/>
                    <a:pt x="272" y="41"/>
                  </a:cubicBezTo>
                  <a:cubicBezTo>
                    <a:pt x="277" y="44"/>
                    <a:pt x="280" y="48"/>
                    <a:pt x="283" y="54"/>
                  </a:cubicBezTo>
                  <a:cubicBezTo>
                    <a:pt x="286" y="60"/>
                    <a:pt x="287" y="66"/>
                    <a:pt x="287" y="73"/>
                  </a:cubicBezTo>
                  <a:cubicBezTo>
                    <a:pt x="287" y="84"/>
                    <a:pt x="284" y="94"/>
                    <a:pt x="276" y="102"/>
                  </a:cubicBezTo>
                  <a:cubicBezTo>
                    <a:pt x="269" y="111"/>
                    <a:pt x="255" y="115"/>
                    <a:pt x="236" y="115"/>
                  </a:cubicBezTo>
                  <a:lnTo>
                    <a:pt x="200" y="115"/>
                  </a:lnTo>
                  <a:lnTo>
                    <a:pt x="200" y="171"/>
                  </a:lnTo>
                  <a:lnTo>
                    <a:pt x="182" y="171"/>
                  </a:lnTo>
                  <a:close/>
                  <a:moveTo>
                    <a:pt x="200" y="98"/>
                  </a:moveTo>
                  <a:lnTo>
                    <a:pt x="236" y="98"/>
                  </a:lnTo>
                  <a:cubicBezTo>
                    <a:pt x="248" y="98"/>
                    <a:pt x="256" y="96"/>
                    <a:pt x="261" y="92"/>
                  </a:cubicBezTo>
                  <a:cubicBezTo>
                    <a:pt x="266" y="87"/>
                    <a:pt x="268" y="81"/>
                    <a:pt x="268" y="73"/>
                  </a:cubicBezTo>
                  <a:cubicBezTo>
                    <a:pt x="268" y="67"/>
                    <a:pt x="267" y="62"/>
                    <a:pt x="264" y="58"/>
                  </a:cubicBezTo>
                  <a:cubicBezTo>
                    <a:pt x="261" y="54"/>
                    <a:pt x="257" y="52"/>
                    <a:pt x="253" y="50"/>
                  </a:cubicBezTo>
                  <a:cubicBezTo>
                    <a:pt x="249" y="49"/>
                    <a:pt x="244" y="49"/>
                    <a:pt x="235" y="49"/>
                  </a:cubicBezTo>
                  <a:lnTo>
                    <a:pt x="200" y="49"/>
                  </a:lnTo>
                  <a:lnTo>
                    <a:pt x="200" y="98"/>
                  </a:lnTo>
                  <a:close/>
                  <a:moveTo>
                    <a:pt x="369" y="33"/>
                  </a:moveTo>
                  <a:lnTo>
                    <a:pt x="388" y="33"/>
                  </a:lnTo>
                  <a:lnTo>
                    <a:pt x="433" y="118"/>
                  </a:lnTo>
                  <a:lnTo>
                    <a:pt x="473" y="33"/>
                  </a:lnTo>
                  <a:lnTo>
                    <a:pt x="491" y="33"/>
                  </a:lnTo>
                  <a:lnTo>
                    <a:pt x="439" y="140"/>
                  </a:lnTo>
                  <a:cubicBezTo>
                    <a:pt x="432" y="154"/>
                    <a:pt x="427" y="162"/>
                    <a:pt x="423" y="167"/>
                  </a:cubicBezTo>
                  <a:cubicBezTo>
                    <a:pt x="419" y="171"/>
                    <a:pt x="413" y="173"/>
                    <a:pt x="405" y="173"/>
                  </a:cubicBezTo>
                  <a:cubicBezTo>
                    <a:pt x="400" y="173"/>
                    <a:pt x="395" y="172"/>
                    <a:pt x="388" y="170"/>
                  </a:cubicBezTo>
                  <a:lnTo>
                    <a:pt x="388" y="154"/>
                  </a:lnTo>
                  <a:cubicBezTo>
                    <a:pt x="393" y="157"/>
                    <a:pt x="398" y="158"/>
                    <a:pt x="403" y="158"/>
                  </a:cubicBezTo>
                  <a:cubicBezTo>
                    <a:pt x="408" y="158"/>
                    <a:pt x="412" y="157"/>
                    <a:pt x="415" y="154"/>
                  </a:cubicBezTo>
                  <a:cubicBezTo>
                    <a:pt x="418" y="151"/>
                    <a:pt x="422" y="144"/>
                    <a:pt x="425" y="134"/>
                  </a:cubicBezTo>
                  <a:lnTo>
                    <a:pt x="369" y="33"/>
                  </a:lnTo>
                  <a:close/>
                  <a:moveTo>
                    <a:pt x="584" y="33"/>
                  </a:moveTo>
                  <a:lnTo>
                    <a:pt x="692" y="33"/>
                  </a:lnTo>
                  <a:lnTo>
                    <a:pt x="692" y="171"/>
                  </a:lnTo>
                  <a:lnTo>
                    <a:pt x="674" y="171"/>
                  </a:lnTo>
                  <a:lnTo>
                    <a:pt x="674" y="49"/>
                  </a:lnTo>
                  <a:lnTo>
                    <a:pt x="602" y="49"/>
                  </a:lnTo>
                  <a:lnTo>
                    <a:pt x="602" y="171"/>
                  </a:lnTo>
                  <a:lnTo>
                    <a:pt x="584" y="171"/>
                  </a:lnTo>
                  <a:lnTo>
                    <a:pt x="584" y="33"/>
                  </a:lnTo>
                  <a:close/>
                  <a:moveTo>
                    <a:pt x="800" y="33"/>
                  </a:moveTo>
                  <a:lnTo>
                    <a:pt x="908" y="33"/>
                  </a:lnTo>
                  <a:lnTo>
                    <a:pt x="908" y="171"/>
                  </a:lnTo>
                  <a:lnTo>
                    <a:pt x="890" y="171"/>
                  </a:lnTo>
                  <a:lnTo>
                    <a:pt x="890" y="49"/>
                  </a:lnTo>
                  <a:lnTo>
                    <a:pt x="818" y="49"/>
                  </a:lnTo>
                  <a:lnTo>
                    <a:pt x="818" y="171"/>
                  </a:lnTo>
                  <a:lnTo>
                    <a:pt x="800" y="171"/>
                  </a:lnTo>
                  <a:lnTo>
                    <a:pt x="800" y="33"/>
                  </a:lnTo>
                  <a:close/>
                  <a:moveTo>
                    <a:pt x="1000" y="171"/>
                  </a:moveTo>
                  <a:lnTo>
                    <a:pt x="1053" y="33"/>
                  </a:lnTo>
                  <a:lnTo>
                    <a:pt x="1073" y="33"/>
                  </a:lnTo>
                  <a:lnTo>
                    <a:pt x="1130" y="171"/>
                  </a:lnTo>
                  <a:lnTo>
                    <a:pt x="1109" y="171"/>
                  </a:lnTo>
                  <a:lnTo>
                    <a:pt x="1093" y="129"/>
                  </a:lnTo>
                  <a:lnTo>
                    <a:pt x="1035" y="129"/>
                  </a:lnTo>
                  <a:lnTo>
                    <a:pt x="1020" y="171"/>
                  </a:lnTo>
                  <a:lnTo>
                    <a:pt x="1000" y="171"/>
                  </a:lnTo>
                  <a:close/>
                  <a:moveTo>
                    <a:pt x="1040" y="114"/>
                  </a:moveTo>
                  <a:lnTo>
                    <a:pt x="1087" y="114"/>
                  </a:lnTo>
                  <a:lnTo>
                    <a:pt x="1073" y="76"/>
                  </a:lnTo>
                  <a:cubicBezTo>
                    <a:pt x="1068" y="64"/>
                    <a:pt x="1065" y="55"/>
                    <a:pt x="1063" y="47"/>
                  </a:cubicBezTo>
                  <a:cubicBezTo>
                    <a:pt x="1061" y="56"/>
                    <a:pt x="1058" y="65"/>
                    <a:pt x="1055" y="74"/>
                  </a:cubicBezTo>
                  <a:lnTo>
                    <a:pt x="1040" y="114"/>
                  </a:lnTo>
                  <a:close/>
                  <a:moveTo>
                    <a:pt x="1311" y="33"/>
                  </a:moveTo>
                  <a:lnTo>
                    <a:pt x="1330" y="33"/>
                  </a:lnTo>
                  <a:lnTo>
                    <a:pt x="1330" y="93"/>
                  </a:lnTo>
                  <a:cubicBezTo>
                    <a:pt x="1338" y="93"/>
                    <a:pt x="1344" y="92"/>
                    <a:pt x="1347" y="88"/>
                  </a:cubicBezTo>
                  <a:cubicBezTo>
                    <a:pt x="1351" y="85"/>
                    <a:pt x="1355" y="77"/>
                    <a:pt x="1360" y="65"/>
                  </a:cubicBezTo>
                  <a:cubicBezTo>
                    <a:pt x="1364" y="56"/>
                    <a:pt x="1367" y="50"/>
                    <a:pt x="1370" y="46"/>
                  </a:cubicBezTo>
                  <a:cubicBezTo>
                    <a:pt x="1372" y="42"/>
                    <a:pt x="1376" y="39"/>
                    <a:pt x="1380" y="36"/>
                  </a:cubicBezTo>
                  <a:cubicBezTo>
                    <a:pt x="1385" y="34"/>
                    <a:pt x="1390" y="33"/>
                    <a:pt x="1396" y="33"/>
                  </a:cubicBezTo>
                  <a:cubicBezTo>
                    <a:pt x="1403" y="33"/>
                    <a:pt x="1406" y="33"/>
                    <a:pt x="1407" y="33"/>
                  </a:cubicBezTo>
                  <a:lnTo>
                    <a:pt x="1407" y="49"/>
                  </a:lnTo>
                  <a:cubicBezTo>
                    <a:pt x="1406" y="49"/>
                    <a:pt x="1405" y="49"/>
                    <a:pt x="1403" y="48"/>
                  </a:cubicBezTo>
                  <a:cubicBezTo>
                    <a:pt x="1401" y="48"/>
                    <a:pt x="1400" y="48"/>
                    <a:pt x="1399" y="48"/>
                  </a:cubicBezTo>
                  <a:cubicBezTo>
                    <a:pt x="1394" y="48"/>
                    <a:pt x="1389" y="50"/>
                    <a:pt x="1386" y="53"/>
                  </a:cubicBezTo>
                  <a:cubicBezTo>
                    <a:pt x="1384" y="55"/>
                    <a:pt x="1380" y="62"/>
                    <a:pt x="1377" y="71"/>
                  </a:cubicBezTo>
                  <a:cubicBezTo>
                    <a:pt x="1372" y="82"/>
                    <a:pt x="1368" y="90"/>
                    <a:pt x="1365" y="93"/>
                  </a:cubicBezTo>
                  <a:cubicBezTo>
                    <a:pt x="1362" y="96"/>
                    <a:pt x="1358" y="98"/>
                    <a:pt x="1353" y="100"/>
                  </a:cubicBezTo>
                  <a:cubicBezTo>
                    <a:pt x="1362" y="103"/>
                    <a:pt x="1371" y="111"/>
                    <a:pt x="1380" y="125"/>
                  </a:cubicBezTo>
                  <a:lnTo>
                    <a:pt x="1408" y="171"/>
                  </a:lnTo>
                  <a:lnTo>
                    <a:pt x="1385" y="171"/>
                  </a:lnTo>
                  <a:lnTo>
                    <a:pt x="1362" y="133"/>
                  </a:lnTo>
                  <a:cubicBezTo>
                    <a:pt x="1356" y="123"/>
                    <a:pt x="1351" y="116"/>
                    <a:pt x="1346" y="112"/>
                  </a:cubicBezTo>
                  <a:cubicBezTo>
                    <a:pt x="1342" y="108"/>
                    <a:pt x="1337" y="106"/>
                    <a:pt x="1330" y="106"/>
                  </a:cubicBezTo>
                  <a:lnTo>
                    <a:pt x="1330" y="171"/>
                  </a:lnTo>
                  <a:lnTo>
                    <a:pt x="1311" y="171"/>
                  </a:lnTo>
                  <a:lnTo>
                    <a:pt x="1311" y="33"/>
                  </a:lnTo>
                  <a:close/>
                  <a:moveTo>
                    <a:pt x="1493" y="104"/>
                  </a:moveTo>
                  <a:cubicBezTo>
                    <a:pt x="1493" y="81"/>
                    <a:pt x="1499" y="63"/>
                    <a:pt x="1511" y="50"/>
                  </a:cubicBezTo>
                  <a:cubicBezTo>
                    <a:pt x="1524" y="37"/>
                    <a:pt x="1540" y="30"/>
                    <a:pt x="1559" y="30"/>
                  </a:cubicBezTo>
                  <a:cubicBezTo>
                    <a:pt x="1572" y="30"/>
                    <a:pt x="1583" y="34"/>
                    <a:pt x="1594" y="40"/>
                  </a:cubicBezTo>
                  <a:cubicBezTo>
                    <a:pt x="1604" y="46"/>
                    <a:pt x="1612" y="54"/>
                    <a:pt x="1617" y="65"/>
                  </a:cubicBezTo>
                  <a:cubicBezTo>
                    <a:pt x="1623" y="76"/>
                    <a:pt x="1625" y="88"/>
                    <a:pt x="1625" y="102"/>
                  </a:cubicBezTo>
                  <a:cubicBezTo>
                    <a:pt x="1625" y="116"/>
                    <a:pt x="1622" y="129"/>
                    <a:pt x="1617" y="140"/>
                  </a:cubicBezTo>
                  <a:cubicBezTo>
                    <a:pt x="1611" y="151"/>
                    <a:pt x="1603" y="159"/>
                    <a:pt x="1593" y="165"/>
                  </a:cubicBezTo>
                  <a:cubicBezTo>
                    <a:pt x="1582" y="170"/>
                    <a:pt x="1571" y="173"/>
                    <a:pt x="1559" y="173"/>
                  </a:cubicBezTo>
                  <a:cubicBezTo>
                    <a:pt x="1546" y="173"/>
                    <a:pt x="1534" y="170"/>
                    <a:pt x="1524" y="164"/>
                  </a:cubicBezTo>
                  <a:cubicBezTo>
                    <a:pt x="1514" y="157"/>
                    <a:pt x="1506" y="149"/>
                    <a:pt x="1501" y="138"/>
                  </a:cubicBezTo>
                  <a:cubicBezTo>
                    <a:pt x="1496" y="127"/>
                    <a:pt x="1493" y="116"/>
                    <a:pt x="1493" y="104"/>
                  </a:cubicBezTo>
                  <a:close/>
                  <a:moveTo>
                    <a:pt x="1512" y="104"/>
                  </a:moveTo>
                  <a:cubicBezTo>
                    <a:pt x="1512" y="121"/>
                    <a:pt x="1516" y="134"/>
                    <a:pt x="1525" y="143"/>
                  </a:cubicBezTo>
                  <a:cubicBezTo>
                    <a:pt x="1534" y="153"/>
                    <a:pt x="1545" y="158"/>
                    <a:pt x="1559" y="158"/>
                  </a:cubicBezTo>
                  <a:cubicBezTo>
                    <a:pt x="1573" y="158"/>
                    <a:pt x="1584" y="153"/>
                    <a:pt x="1593" y="143"/>
                  </a:cubicBezTo>
                  <a:cubicBezTo>
                    <a:pt x="1602" y="133"/>
                    <a:pt x="1606" y="120"/>
                    <a:pt x="1606" y="102"/>
                  </a:cubicBezTo>
                  <a:cubicBezTo>
                    <a:pt x="1606" y="91"/>
                    <a:pt x="1604" y="81"/>
                    <a:pt x="1601" y="73"/>
                  </a:cubicBezTo>
                  <a:cubicBezTo>
                    <a:pt x="1597" y="64"/>
                    <a:pt x="1591" y="58"/>
                    <a:pt x="1584" y="53"/>
                  </a:cubicBezTo>
                  <a:cubicBezTo>
                    <a:pt x="1577" y="49"/>
                    <a:pt x="1568" y="46"/>
                    <a:pt x="1559" y="46"/>
                  </a:cubicBezTo>
                  <a:cubicBezTo>
                    <a:pt x="1546" y="46"/>
                    <a:pt x="1535" y="51"/>
                    <a:pt x="1526" y="60"/>
                  </a:cubicBezTo>
                  <a:cubicBezTo>
                    <a:pt x="1517" y="68"/>
                    <a:pt x="1512" y="83"/>
                    <a:pt x="1512" y="104"/>
                  </a:cubicBezTo>
                  <a:close/>
                  <a:moveTo>
                    <a:pt x="1726" y="171"/>
                  </a:moveTo>
                  <a:lnTo>
                    <a:pt x="1726" y="33"/>
                  </a:lnTo>
                  <a:lnTo>
                    <a:pt x="1753" y="33"/>
                  </a:lnTo>
                  <a:lnTo>
                    <a:pt x="1786" y="131"/>
                  </a:lnTo>
                  <a:cubicBezTo>
                    <a:pt x="1789" y="140"/>
                    <a:pt x="1791" y="146"/>
                    <a:pt x="1792" y="151"/>
                  </a:cubicBezTo>
                  <a:cubicBezTo>
                    <a:pt x="1794" y="146"/>
                    <a:pt x="1796" y="139"/>
                    <a:pt x="1800" y="129"/>
                  </a:cubicBezTo>
                  <a:lnTo>
                    <a:pt x="1833" y="33"/>
                  </a:lnTo>
                  <a:lnTo>
                    <a:pt x="1857" y="33"/>
                  </a:lnTo>
                  <a:lnTo>
                    <a:pt x="1857" y="171"/>
                  </a:lnTo>
                  <a:lnTo>
                    <a:pt x="1840" y="171"/>
                  </a:lnTo>
                  <a:lnTo>
                    <a:pt x="1840" y="55"/>
                  </a:lnTo>
                  <a:lnTo>
                    <a:pt x="1800" y="171"/>
                  </a:lnTo>
                  <a:lnTo>
                    <a:pt x="1783" y="171"/>
                  </a:lnTo>
                  <a:lnTo>
                    <a:pt x="1743" y="53"/>
                  </a:lnTo>
                  <a:lnTo>
                    <a:pt x="1743" y="171"/>
                  </a:lnTo>
                  <a:lnTo>
                    <a:pt x="1726" y="171"/>
                  </a:lnTo>
                  <a:close/>
                  <a:moveTo>
                    <a:pt x="1964" y="33"/>
                  </a:moveTo>
                  <a:lnTo>
                    <a:pt x="2073" y="33"/>
                  </a:lnTo>
                  <a:lnTo>
                    <a:pt x="2073" y="171"/>
                  </a:lnTo>
                  <a:lnTo>
                    <a:pt x="2054" y="171"/>
                  </a:lnTo>
                  <a:lnTo>
                    <a:pt x="2054" y="49"/>
                  </a:lnTo>
                  <a:lnTo>
                    <a:pt x="1983" y="49"/>
                  </a:lnTo>
                  <a:lnTo>
                    <a:pt x="1983" y="171"/>
                  </a:lnTo>
                  <a:lnTo>
                    <a:pt x="1964" y="171"/>
                  </a:lnTo>
                  <a:lnTo>
                    <a:pt x="1964" y="33"/>
                  </a:lnTo>
                  <a:close/>
                  <a:moveTo>
                    <a:pt x="2165" y="171"/>
                  </a:moveTo>
                  <a:lnTo>
                    <a:pt x="2218" y="33"/>
                  </a:lnTo>
                  <a:lnTo>
                    <a:pt x="2238" y="33"/>
                  </a:lnTo>
                  <a:lnTo>
                    <a:pt x="2294" y="171"/>
                  </a:lnTo>
                  <a:lnTo>
                    <a:pt x="2273" y="171"/>
                  </a:lnTo>
                  <a:lnTo>
                    <a:pt x="2257" y="129"/>
                  </a:lnTo>
                  <a:lnTo>
                    <a:pt x="2199" y="129"/>
                  </a:lnTo>
                  <a:lnTo>
                    <a:pt x="2184" y="171"/>
                  </a:lnTo>
                  <a:lnTo>
                    <a:pt x="2165" y="171"/>
                  </a:lnTo>
                  <a:close/>
                  <a:moveTo>
                    <a:pt x="2205" y="114"/>
                  </a:moveTo>
                  <a:lnTo>
                    <a:pt x="2252" y="114"/>
                  </a:lnTo>
                  <a:lnTo>
                    <a:pt x="2237" y="76"/>
                  </a:lnTo>
                  <a:cubicBezTo>
                    <a:pt x="2233" y="64"/>
                    <a:pt x="2230" y="55"/>
                    <a:pt x="2227" y="47"/>
                  </a:cubicBezTo>
                  <a:cubicBezTo>
                    <a:pt x="2226" y="56"/>
                    <a:pt x="2223" y="65"/>
                    <a:pt x="2220" y="74"/>
                  </a:cubicBezTo>
                  <a:lnTo>
                    <a:pt x="2205" y="114"/>
                  </a:lnTo>
                  <a:close/>
                  <a:moveTo>
                    <a:pt x="2387" y="171"/>
                  </a:moveTo>
                  <a:lnTo>
                    <a:pt x="2387" y="33"/>
                  </a:lnTo>
                  <a:lnTo>
                    <a:pt x="2405" y="33"/>
                  </a:lnTo>
                  <a:lnTo>
                    <a:pt x="2405" y="90"/>
                  </a:lnTo>
                  <a:lnTo>
                    <a:pt x="2477" y="90"/>
                  </a:lnTo>
                  <a:lnTo>
                    <a:pt x="2477" y="33"/>
                  </a:lnTo>
                  <a:lnTo>
                    <a:pt x="2495" y="33"/>
                  </a:lnTo>
                  <a:lnTo>
                    <a:pt x="2495" y="171"/>
                  </a:lnTo>
                  <a:lnTo>
                    <a:pt x="2477" y="171"/>
                  </a:lnTo>
                  <a:lnTo>
                    <a:pt x="2477" y="106"/>
                  </a:lnTo>
                  <a:lnTo>
                    <a:pt x="2405" y="106"/>
                  </a:lnTo>
                  <a:lnTo>
                    <a:pt x="2405" y="171"/>
                  </a:lnTo>
                  <a:lnTo>
                    <a:pt x="2387" y="171"/>
                  </a:lnTo>
                  <a:close/>
                  <a:moveTo>
                    <a:pt x="2603" y="33"/>
                  </a:moveTo>
                  <a:lnTo>
                    <a:pt x="2620" y="33"/>
                  </a:lnTo>
                  <a:lnTo>
                    <a:pt x="2620" y="142"/>
                  </a:lnTo>
                  <a:lnTo>
                    <a:pt x="2693" y="33"/>
                  </a:lnTo>
                  <a:lnTo>
                    <a:pt x="2711" y="33"/>
                  </a:lnTo>
                  <a:lnTo>
                    <a:pt x="2711" y="171"/>
                  </a:lnTo>
                  <a:lnTo>
                    <a:pt x="2695" y="171"/>
                  </a:lnTo>
                  <a:lnTo>
                    <a:pt x="2695" y="62"/>
                  </a:lnTo>
                  <a:lnTo>
                    <a:pt x="2621" y="171"/>
                  </a:lnTo>
                  <a:lnTo>
                    <a:pt x="2603" y="171"/>
                  </a:lnTo>
                  <a:lnTo>
                    <a:pt x="2603" y="33"/>
                  </a:lnTo>
                  <a:close/>
                  <a:moveTo>
                    <a:pt x="2819" y="33"/>
                  </a:moveTo>
                  <a:lnTo>
                    <a:pt x="2836" y="33"/>
                  </a:lnTo>
                  <a:lnTo>
                    <a:pt x="2836" y="142"/>
                  </a:lnTo>
                  <a:lnTo>
                    <a:pt x="2909" y="33"/>
                  </a:lnTo>
                  <a:lnTo>
                    <a:pt x="2927" y="33"/>
                  </a:lnTo>
                  <a:lnTo>
                    <a:pt x="2927" y="171"/>
                  </a:lnTo>
                  <a:lnTo>
                    <a:pt x="2911" y="171"/>
                  </a:lnTo>
                  <a:lnTo>
                    <a:pt x="2911" y="62"/>
                  </a:lnTo>
                  <a:lnTo>
                    <a:pt x="2837" y="171"/>
                  </a:lnTo>
                  <a:lnTo>
                    <a:pt x="2819" y="171"/>
                  </a:lnTo>
                  <a:lnTo>
                    <a:pt x="2819" y="33"/>
                  </a:lnTo>
                  <a:close/>
                  <a:moveTo>
                    <a:pt x="2888" y="0"/>
                  </a:moveTo>
                  <a:lnTo>
                    <a:pt x="2900" y="0"/>
                  </a:lnTo>
                  <a:cubicBezTo>
                    <a:pt x="2899" y="8"/>
                    <a:pt x="2896" y="14"/>
                    <a:pt x="2891" y="18"/>
                  </a:cubicBezTo>
                  <a:cubicBezTo>
                    <a:pt x="2886" y="22"/>
                    <a:pt x="2880" y="24"/>
                    <a:pt x="2872" y="24"/>
                  </a:cubicBezTo>
                  <a:cubicBezTo>
                    <a:pt x="2864" y="24"/>
                    <a:pt x="2857" y="22"/>
                    <a:pt x="2852" y="18"/>
                  </a:cubicBezTo>
                  <a:cubicBezTo>
                    <a:pt x="2848" y="14"/>
                    <a:pt x="2845" y="8"/>
                    <a:pt x="2844" y="0"/>
                  </a:cubicBezTo>
                  <a:lnTo>
                    <a:pt x="2855" y="0"/>
                  </a:lnTo>
                  <a:cubicBezTo>
                    <a:pt x="2856" y="4"/>
                    <a:pt x="2858" y="7"/>
                    <a:pt x="2861" y="9"/>
                  </a:cubicBezTo>
                  <a:cubicBezTo>
                    <a:pt x="2863" y="11"/>
                    <a:pt x="2867" y="13"/>
                    <a:pt x="2871" y="13"/>
                  </a:cubicBezTo>
                  <a:cubicBezTo>
                    <a:pt x="2876" y="13"/>
                    <a:pt x="2880" y="11"/>
                    <a:pt x="2883" y="9"/>
                  </a:cubicBezTo>
                  <a:cubicBezTo>
                    <a:pt x="2885" y="7"/>
                    <a:pt x="2887" y="4"/>
                    <a:pt x="2888" y="0"/>
                  </a:cubicBez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82" tIns="45691" rIns="91382" bIns="45691" numCol="1" anchor="t" anchorCtr="0" compatLnSpc="1">
              <a:prstTxWarp prst="textNoShape">
                <a:avLst/>
              </a:prstTxWarp>
            </a:bodyPr>
            <a:lstStyle/>
            <a:p>
              <a:endParaRPr lang="ru-RU" sz="1799" dirty="0">
                <a:latin typeface="Uni Neue Regular" pitchFamily="2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2701" y="4813233"/>
            <a:ext cx="4786026" cy="1686655"/>
            <a:chOff x="-12701" y="4718965"/>
            <a:chExt cx="5471884" cy="1928360"/>
          </a:xfrm>
        </p:grpSpPr>
        <p:sp>
          <p:nvSpPr>
            <p:cNvPr id="33" name="Полилиния 32"/>
            <p:cNvSpPr/>
            <p:nvPr/>
          </p:nvSpPr>
          <p:spPr>
            <a:xfrm>
              <a:off x="-12701" y="4718965"/>
              <a:ext cx="5471884" cy="1922924"/>
            </a:xfrm>
            <a:custGeom>
              <a:avLst/>
              <a:gdLst>
                <a:gd name="connsiteX0" fmla="*/ 0 w 5471884"/>
                <a:gd name="connsiteY0" fmla="*/ 0 h 1922924"/>
                <a:gd name="connsiteX1" fmla="*/ 5471884 w 5471884"/>
                <a:gd name="connsiteY1" fmla="*/ 0 h 1922924"/>
                <a:gd name="connsiteX2" fmla="*/ 5016264 w 5471884"/>
                <a:gd name="connsiteY2" fmla="*/ 1922924 h 1922924"/>
                <a:gd name="connsiteX3" fmla="*/ 0 w 5471884"/>
                <a:gd name="connsiteY3" fmla="*/ 1890558 h 192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1884" h="1922924">
                  <a:moveTo>
                    <a:pt x="0" y="0"/>
                  </a:moveTo>
                  <a:lnTo>
                    <a:pt x="5471884" y="0"/>
                  </a:lnTo>
                  <a:lnTo>
                    <a:pt x="5016264" y="1922924"/>
                  </a:lnTo>
                  <a:lnTo>
                    <a:pt x="0" y="1890558"/>
                  </a:lnTo>
                  <a:close/>
                </a:path>
              </a:pathLst>
            </a:custGeom>
            <a:gradFill>
              <a:gsLst>
                <a:gs pos="49000">
                  <a:srgbClr val="FFC000"/>
                </a:gs>
                <a:gs pos="100000">
                  <a:srgbClr val="FFC000">
                    <a:alpha val="77000"/>
                  </a:srgbClr>
                </a:gs>
              </a:gsLst>
              <a:lin ang="0" scaled="0"/>
            </a:gradFill>
            <a:ln>
              <a:noFill/>
            </a:ln>
            <a:effectLst>
              <a:outerShdw blurRad="203200" dist="101600" dir="2700000" algn="tl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ru-RU" dirty="0" smtClean="0"/>
                <a:t>  </a:t>
              </a:r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12701" y="4724401"/>
              <a:ext cx="5263236" cy="1922924"/>
            </a:xfrm>
            <a:custGeom>
              <a:avLst/>
              <a:gdLst>
                <a:gd name="connsiteX0" fmla="*/ 5263236 w 5263236"/>
                <a:gd name="connsiteY0" fmla="*/ 0 h 1922924"/>
                <a:gd name="connsiteX1" fmla="*/ 4831863 w 5263236"/>
                <a:gd name="connsiteY1" fmla="*/ 1922924 h 1922924"/>
                <a:gd name="connsiteX2" fmla="*/ 0 w 5263236"/>
                <a:gd name="connsiteY2" fmla="*/ 1890415 h 1922924"/>
                <a:gd name="connsiteX3" fmla="*/ 0 w 5263236"/>
                <a:gd name="connsiteY3" fmla="*/ 11371 h 192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63236" h="1922924">
                  <a:moveTo>
                    <a:pt x="5263236" y="0"/>
                  </a:moveTo>
                  <a:lnTo>
                    <a:pt x="4831863" y="1922924"/>
                  </a:lnTo>
                  <a:lnTo>
                    <a:pt x="0" y="1890415"/>
                  </a:lnTo>
                  <a:lnTo>
                    <a:pt x="0" y="11371"/>
                  </a:lnTo>
                  <a:close/>
                </a:path>
              </a:pathLst>
            </a:custGeom>
            <a:gradFill>
              <a:gsLst>
                <a:gs pos="49000">
                  <a:srgbClr val="FFC000"/>
                </a:gs>
                <a:gs pos="100000">
                  <a:srgbClr val="FFC000">
                    <a:alpha val="77000"/>
                  </a:srgb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74724" y="5411886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Uni Neue Heavy" pitchFamily="2" charset="0"/>
              </a:rPr>
              <a:t>КАЧЕСТВО В ДЕТАЛЯХ</a:t>
            </a:r>
            <a:endParaRPr lang="ru-RU" sz="2400" dirty="0">
              <a:latin typeface="Uni Neue Heav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1338306"/>
            <a:ext cx="10717912" cy="6221369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САЙЛЕНТБЛОКИ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4762500" y="4486275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6531760" y="4202229"/>
            <a:ext cx="3931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Температурный </a:t>
            </a:r>
            <a:r>
              <a:rPr lang="ru-RU" sz="1500" dirty="0">
                <a:latin typeface="Uni Neue Regular" pitchFamily="2" charset="0"/>
              </a:rPr>
              <a:t>диапазон </a:t>
            </a:r>
            <a:r>
              <a:rPr lang="ru-RU" sz="1500" dirty="0" smtClean="0">
                <a:latin typeface="Uni Neue Regular" pitchFamily="2" charset="0"/>
              </a:rPr>
              <a:t>работы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от </a:t>
            </a:r>
            <a:r>
              <a:rPr lang="ru-RU" sz="1500" dirty="0">
                <a:latin typeface="Uni Neue Bold" pitchFamily="2" charset="0"/>
              </a:rPr>
              <a:t>-45 до +150°С </a:t>
            </a:r>
            <a:endParaRPr lang="ru-RU" sz="1500" dirty="0" smtClean="0">
              <a:latin typeface="Uni Neue Bold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Клеевой состав, обеспечивающий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надёжное соединение резины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с металлом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Морозостойкая резиновая смесь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Эффективное </a:t>
            </a:r>
            <a:r>
              <a:rPr lang="ru-RU" sz="1500" dirty="0" err="1" smtClean="0">
                <a:latin typeface="Uni Neue Regular" pitchFamily="2" charset="0"/>
              </a:rPr>
              <a:t>виброгашение</a:t>
            </a:r>
            <a:endParaRPr lang="ru-RU" sz="1500" dirty="0" smtClean="0">
              <a:latin typeface="Uni Neue Regular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776020" y="4153098"/>
            <a:ext cx="182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ЦИКЛИЧЕСКУЮ ДОЛГОВЕЧНОСТЬ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1895002"/>
            <a:ext cx="5202947" cy="3694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52" y="4560340"/>
            <a:ext cx="936702" cy="947854"/>
          </a:xfrm>
          <a:prstGeom prst="rect">
            <a:avLst/>
          </a:prstGeom>
        </p:spPr>
      </p:pic>
      <p:sp>
        <p:nvSpPr>
          <p:cNvPr id="53" name="Параллелограмм 52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35" y="6490658"/>
            <a:ext cx="1427356" cy="34568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997027" y="5915938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997027" y="6090368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НПО «РОСТАР»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37" name="Параллелограмм 36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39" name="Полилиния 38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10260559" y="543697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10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41" name="Параллелограмм 40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араллелограмм 41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6853090" y="1325468"/>
            <a:ext cx="3494886" cy="2410825"/>
          </a:xfrm>
          <a:custGeom>
            <a:avLst/>
            <a:gdLst>
              <a:gd name="connsiteX0" fmla="*/ 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0 w 3297237"/>
              <a:gd name="connsiteY4" fmla="*/ 0 h 2152650"/>
              <a:gd name="connsiteX0" fmla="*/ 342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342900 w 3297237"/>
              <a:gd name="connsiteY4" fmla="*/ 0 h 2152650"/>
              <a:gd name="connsiteX0" fmla="*/ 469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469900 w 3297237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237" h="2152650">
                <a:moveTo>
                  <a:pt x="469900" y="0"/>
                </a:moveTo>
                <a:lnTo>
                  <a:pt x="3297237" y="0"/>
                </a:lnTo>
                <a:lnTo>
                  <a:pt x="3297237" y="2152650"/>
                </a:lnTo>
                <a:lnTo>
                  <a:pt x="0" y="2152650"/>
                </a:lnTo>
                <a:lnTo>
                  <a:pt x="4699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8324395" y="3415413"/>
            <a:ext cx="595313" cy="182562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368720" y="2007300"/>
            <a:ext cx="839788" cy="1590675"/>
          </a:xfrm>
          <a:prstGeom prst="rect">
            <a:avLst/>
          </a:prstGeom>
          <a:solidFill>
            <a:srgbClr val="B292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83" y="2012063"/>
            <a:ext cx="838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148903" y="1277386"/>
            <a:ext cx="2152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Uni Neue Regular" pitchFamily="2" charset="0"/>
              </a:rPr>
              <a:t>Испытания на циклическую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долговечность </a:t>
            </a:r>
            <a:r>
              <a:rPr lang="ru-RU" sz="1100" dirty="0" err="1">
                <a:latin typeface="Uni Neue Regular" pitchFamily="2" charset="0"/>
              </a:rPr>
              <a:t>сайлентблоков</a:t>
            </a:r>
            <a:r>
              <a:rPr lang="ru-RU" sz="1100" dirty="0">
                <a:latin typeface="Uni Neue Regular" pitchFamily="2" charset="0"/>
              </a:rPr>
              <a:t>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амортизатора подвески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87065" y="3272348"/>
            <a:ext cx="8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Uni Neue Bold" pitchFamily="2" charset="0"/>
              </a:rPr>
              <a:t>РОСТАР</a:t>
            </a:r>
            <a:endParaRPr lang="ru-RU" sz="12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68822" y="3282160"/>
            <a:ext cx="116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Uni Neue Regular" pitchFamily="2" charset="0"/>
              </a:rPr>
              <a:t>Российский</a:t>
            </a:r>
          </a:p>
          <a:p>
            <a:r>
              <a:rPr lang="ru-RU" sz="900" dirty="0">
                <a:latin typeface="Uni Neue Regular" pitchFamily="2" charset="0"/>
              </a:rPr>
              <a:t>производитель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32735" y="2022165"/>
            <a:ext cx="79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Uni Neue Bold" pitchFamily="2" charset="0"/>
              </a:rPr>
              <a:t>х8,7</a:t>
            </a:r>
            <a:endParaRPr lang="ru-RU" sz="24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64034" y="2068409"/>
            <a:ext cx="169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Uni Neue Bold" pitchFamily="2" charset="0"/>
              </a:rPr>
              <a:t>2 000 000</a:t>
            </a:r>
          </a:p>
          <a:p>
            <a:r>
              <a:rPr lang="ru-RU" sz="1200" dirty="0" smtClean="0">
                <a:latin typeface="Uni Neue Bold" pitchFamily="2" charset="0"/>
              </a:rPr>
              <a:t>циклов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64034" y="2900303"/>
            <a:ext cx="121129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latin typeface="Uni Neue Bold" pitchFamily="2" charset="0"/>
              </a:rPr>
              <a:t>229 000</a:t>
            </a:r>
          </a:p>
          <a:p>
            <a:pPr>
              <a:lnSpc>
                <a:spcPct val="80000"/>
              </a:lnSpc>
            </a:pPr>
            <a:r>
              <a:rPr lang="ru-RU" sz="1200" dirty="0" smtClean="0">
                <a:latin typeface="Uni Neue Bold" pitchFamily="2" charset="0"/>
              </a:rPr>
              <a:t>циклов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59" name="Параллелограмм 58"/>
          <p:cNvSpPr/>
          <p:nvPr/>
        </p:nvSpPr>
        <p:spPr>
          <a:xfrm>
            <a:off x="6866175" y="433680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араллелограмм 59"/>
          <p:cNvSpPr/>
          <p:nvPr/>
        </p:nvSpPr>
        <p:spPr>
          <a:xfrm>
            <a:off x="6723909" y="4937714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араллелограмм 60"/>
          <p:cNvSpPr/>
          <p:nvPr/>
        </p:nvSpPr>
        <p:spPr>
          <a:xfrm>
            <a:off x="6523049" y="576450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араллелограмм 61"/>
          <p:cNvSpPr/>
          <p:nvPr/>
        </p:nvSpPr>
        <p:spPr>
          <a:xfrm>
            <a:off x="6425239" y="6148894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араллелограмм 62"/>
          <p:cNvSpPr/>
          <p:nvPr/>
        </p:nvSpPr>
        <p:spPr>
          <a:xfrm>
            <a:off x="6336428" y="652960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1338306"/>
            <a:ext cx="10717912" cy="6221369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419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КОЛОДКИ ДИСКОВОГО ТОРМОЗА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02301" y="4425175"/>
            <a:ext cx="404963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Устойчивый </a:t>
            </a:r>
            <a:r>
              <a:rPr lang="ru-RU" sz="1500" dirty="0">
                <a:latin typeface="Uni Neue Regular" pitchFamily="2" charset="0"/>
              </a:rPr>
              <a:t>тормозной </a:t>
            </a:r>
            <a:r>
              <a:rPr lang="ru-RU" sz="1500" dirty="0" smtClean="0">
                <a:latin typeface="Uni Neue Regular" pitchFamily="2" charset="0"/>
              </a:rPr>
              <a:t>момент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Bold" pitchFamily="2" charset="0"/>
              </a:rPr>
              <a:t>           350°С</a:t>
            </a: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– рабочая температура </a:t>
            </a:r>
            <a:endParaRPr lang="ru-RU" sz="1500" dirty="0" smtClean="0">
              <a:latin typeface="Uni Neue Regular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Bold" pitchFamily="2" charset="0"/>
              </a:rPr>
              <a:t>         600°С</a:t>
            </a: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– краткосрочная </a:t>
            </a:r>
            <a:r>
              <a:rPr lang="ru-RU" sz="1500" dirty="0" smtClean="0">
                <a:latin typeface="Uni Neue Regular" pitchFamily="2" charset="0"/>
              </a:rPr>
              <a:t>рабочая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температура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Высокая </a:t>
            </a:r>
            <a:r>
              <a:rPr lang="ru-RU" sz="1500" dirty="0">
                <a:latin typeface="Uni Neue Regular" pitchFamily="2" charset="0"/>
              </a:rPr>
              <a:t>механическая </a:t>
            </a:r>
            <a:r>
              <a:rPr lang="ru-RU" sz="1500" dirty="0" smtClean="0">
                <a:latin typeface="Uni Neue Regular" pitchFamily="2" charset="0"/>
              </a:rPr>
              <a:t>прочность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Расчетный </a:t>
            </a:r>
            <a:r>
              <a:rPr lang="ru-RU" sz="1500" dirty="0">
                <a:latin typeface="Uni Neue Regular" pitchFamily="2" charset="0"/>
              </a:rPr>
              <a:t>ресурс до </a:t>
            </a:r>
            <a:r>
              <a:rPr lang="ru-RU" sz="1500" dirty="0">
                <a:latin typeface="Uni Neue Bold" pitchFamily="2" charset="0"/>
              </a:rPr>
              <a:t>200 000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км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Соответствие стандарту </a:t>
            </a:r>
            <a:r>
              <a:rPr lang="en-US" sz="1500" dirty="0">
                <a:latin typeface="Uni Neue Bold" pitchFamily="2" charset="0"/>
              </a:rPr>
              <a:t>ECE R90</a:t>
            </a:r>
            <a:endParaRPr lang="ru-RU" sz="1500" dirty="0">
              <a:latin typeface="Uni Neue Bold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039293" y="1630067"/>
            <a:ext cx="1826837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 i="1">
                <a:latin typeface="Uni Neue Regular" pitchFamily="2" charset="0"/>
              </a:defRPr>
            </a:lvl1pPr>
          </a:lstStyle>
          <a:p>
            <a:r>
              <a:rPr lang="ru-RU" dirty="0"/>
              <a:t>В комплект поставки</a:t>
            </a:r>
          </a:p>
          <a:p>
            <a:r>
              <a:rPr lang="ru-RU" dirty="0"/>
              <a:t>входят все </a:t>
            </a:r>
            <a:r>
              <a:rPr lang="ru-RU" dirty="0" smtClean="0"/>
              <a:t>необходимые </a:t>
            </a:r>
            <a:endParaRPr lang="ru-RU" dirty="0"/>
          </a:p>
          <a:p>
            <a:r>
              <a:rPr lang="ru-RU" dirty="0"/>
              <a:t>комплектующие</a:t>
            </a:r>
          </a:p>
        </p:txBody>
      </p:sp>
      <p:sp>
        <p:nvSpPr>
          <p:cNvPr id="53" name="Параллелограмм 52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3997027" y="5896888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997027" y="6071318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«Ар Си Эр»</a:t>
            </a:r>
            <a:endParaRPr lang="ru-RU" sz="1200" dirty="0">
              <a:latin typeface="Uni Neue Bold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" y="2290196"/>
            <a:ext cx="5388875" cy="3721616"/>
          </a:xfrm>
          <a:prstGeom prst="rect">
            <a:avLst/>
          </a:prstGeom>
        </p:spPr>
      </p:pic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4416682" y="6549435"/>
            <a:ext cx="508000" cy="339725"/>
          </a:xfrm>
          <a:custGeom>
            <a:avLst/>
            <a:gdLst>
              <a:gd name="T0" fmla="*/ 209 w 1405"/>
              <a:gd name="T1" fmla="*/ 10 h 919"/>
              <a:gd name="T2" fmla="*/ 201 w 1405"/>
              <a:gd name="T3" fmla="*/ 3 h 919"/>
              <a:gd name="T4" fmla="*/ 190 w 1405"/>
              <a:gd name="T5" fmla="*/ 1 h 919"/>
              <a:gd name="T6" fmla="*/ 28 w 1405"/>
              <a:gd name="T7" fmla="*/ 0 h 919"/>
              <a:gd name="T8" fmla="*/ 28 w 1405"/>
              <a:gd name="T9" fmla="*/ 56 h 919"/>
              <a:gd name="T10" fmla="*/ 332 w 1405"/>
              <a:gd name="T11" fmla="*/ 262 h 919"/>
              <a:gd name="T12" fmla="*/ 421 w 1405"/>
              <a:gd name="T13" fmla="*/ 733 h 919"/>
              <a:gd name="T14" fmla="*/ 1327 w 1405"/>
              <a:gd name="T15" fmla="*/ 709 h 919"/>
              <a:gd name="T16" fmla="*/ 1397 w 1405"/>
              <a:gd name="T17" fmla="*/ 232 h 919"/>
              <a:gd name="T18" fmla="*/ 1324 w 1405"/>
              <a:gd name="T19" fmla="*/ 223 h 919"/>
              <a:gd name="T20" fmla="*/ 373 w 1405"/>
              <a:gd name="T21" fmla="*/ 222 h 919"/>
              <a:gd name="T22" fmla="*/ 444 w 1405"/>
              <a:gd name="T23" fmla="*/ 480 h 919"/>
              <a:gd name="T24" fmla="*/ 485 w 1405"/>
              <a:gd name="T25" fmla="*/ 364 h 919"/>
              <a:gd name="T26" fmla="*/ 587 w 1405"/>
              <a:gd name="T27" fmla="*/ 325 h 919"/>
              <a:gd name="T28" fmla="*/ 731 w 1405"/>
              <a:gd name="T29" fmla="*/ 479 h 919"/>
              <a:gd name="T30" fmla="*/ 588 w 1405"/>
              <a:gd name="T31" fmla="*/ 632 h 919"/>
              <a:gd name="T32" fmla="*/ 444 w 1405"/>
              <a:gd name="T33" fmla="*/ 480 h 919"/>
              <a:gd name="T34" fmla="*/ 529 w 1405"/>
              <a:gd name="T35" fmla="*/ 554 h 919"/>
              <a:gd name="T36" fmla="*/ 646 w 1405"/>
              <a:gd name="T37" fmla="*/ 555 h 919"/>
              <a:gd name="T38" fmla="*/ 647 w 1405"/>
              <a:gd name="T39" fmla="*/ 402 h 919"/>
              <a:gd name="T40" fmla="*/ 528 w 1405"/>
              <a:gd name="T41" fmla="*/ 402 h 919"/>
              <a:gd name="T42" fmla="*/ 777 w 1405"/>
              <a:gd name="T43" fmla="*/ 626 h 919"/>
              <a:gd name="T44" fmla="*/ 996 w 1405"/>
              <a:gd name="T45" fmla="*/ 331 h 919"/>
              <a:gd name="T46" fmla="*/ 837 w 1405"/>
              <a:gd name="T47" fmla="*/ 381 h 919"/>
              <a:gd name="T48" fmla="*/ 985 w 1405"/>
              <a:gd name="T49" fmla="*/ 446 h 919"/>
              <a:gd name="T50" fmla="*/ 837 w 1405"/>
              <a:gd name="T51" fmla="*/ 496 h 919"/>
              <a:gd name="T52" fmla="*/ 1002 w 1405"/>
              <a:gd name="T53" fmla="*/ 576 h 919"/>
              <a:gd name="T54" fmla="*/ 777 w 1405"/>
              <a:gd name="T55" fmla="*/ 626 h 919"/>
              <a:gd name="T56" fmla="*/ 1095 w 1405"/>
              <a:gd name="T57" fmla="*/ 525 h 919"/>
              <a:gd name="T58" fmla="*/ 1159 w 1405"/>
              <a:gd name="T59" fmla="*/ 581 h 919"/>
              <a:gd name="T60" fmla="*/ 1217 w 1405"/>
              <a:gd name="T61" fmla="*/ 541 h 919"/>
              <a:gd name="T62" fmla="*/ 1189 w 1405"/>
              <a:gd name="T63" fmla="*/ 510 h 919"/>
              <a:gd name="T64" fmla="*/ 1075 w 1405"/>
              <a:gd name="T65" fmla="*/ 468 h 919"/>
              <a:gd name="T66" fmla="*/ 1061 w 1405"/>
              <a:gd name="T67" fmla="*/ 366 h 919"/>
              <a:gd name="T68" fmla="*/ 1155 w 1405"/>
              <a:gd name="T69" fmla="*/ 325 h 919"/>
              <a:gd name="T70" fmla="*/ 1268 w 1405"/>
              <a:gd name="T71" fmla="*/ 416 h 919"/>
              <a:gd name="T72" fmla="*/ 1192 w 1405"/>
              <a:gd name="T73" fmla="*/ 385 h 919"/>
              <a:gd name="T74" fmla="*/ 1114 w 1405"/>
              <a:gd name="T75" fmla="*/ 386 h 919"/>
              <a:gd name="T76" fmla="*/ 1114 w 1405"/>
              <a:gd name="T77" fmla="*/ 422 h 919"/>
              <a:gd name="T78" fmla="*/ 1232 w 1405"/>
              <a:gd name="T79" fmla="*/ 463 h 919"/>
              <a:gd name="T80" fmla="*/ 1277 w 1405"/>
              <a:gd name="T81" fmla="*/ 540 h 919"/>
              <a:gd name="T82" fmla="*/ 1223 w 1405"/>
              <a:gd name="T83" fmla="*/ 621 h 919"/>
              <a:gd name="T84" fmla="*/ 1072 w 1405"/>
              <a:gd name="T85" fmla="*/ 606 h 919"/>
              <a:gd name="T86" fmla="*/ 676 w 1405"/>
              <a:gd name="T87" fmla="*/ 840 h 919"/>
              <a:gd name="T88" fmla="*/ 518 w 1405"/>
              <a:gd name="T89" fmla="*/ 840 h 919"/>
              <a:gd name="T90" fmla="*/ 676 w 1405"/>
              <a:gd name="T91" fmla="*/ 840 h 919"/>
              <a:gd name="T92" fmla="*/ 1133 w 1405"/>
              <a:gd name="T93" fmla="*/ 760 h 919"/>
              <a:gd name="T94" fmla="*/ 1133 w 1405"/>
              <a:gd name="T95" fmla="*/ 919 h 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05" h="919">
                <a:moveTo>
                  <a:pt x="211" y="11"/>
                </a:moveTo>
                <a:cubicBezTo>
                  <a:pt x="210" y="11"/>
                  <a:pt x="210" y="10"/>
                  <a:pt x="209" y="10"/>
                </a:cubicBezTo>
                <a:cubicBezTo>
                  <a:pt x="208" y="9"/>
                  <a:pt x="206" y="7"/>
                  <a:pt x="205" y="6"/>
                </a:cubicBezTo>
                <a:cubicBezTo>
                  <a:pt x="203" y="5"/>
                  <a:pt x="202" y="4"/>
                  <a:pt x="201" y="3"/>
                </a:cubicBezTo>
                <a:cubicBezTo>
                  <a:pt x="199" y="3"/>
                  <a:pt x="197" y="2"/>
                  <a:pt x="196" y="2"/>
                </a:cubicBezTo>
                <a:cubicBezTo>
                  <a:pt x="194" y="1"/>
                  <a:pt x="192" y="1"/>
                  <a:pt x="190" y="1"/>
                </a:cubicBezTo>
                <a:cubicBezTo>
                  <a:pt x="189" y="0"/>
                  <a:pt x="189" y="0"/>
                  <a:pt x="188" y="0"/>
                </a:cubicBezTo>
                <a:lnTo>
                  <a:pt x="28" y="0"/>
                </a:lnTo>
                <a:cubicBezTo>
                  <a:pt x="13" y="0"/>
                  <a:pt x="0" y="13"/>
                  <a:pt x="0" y="28"/>
                </a:cubicBezTo>
                <a:cubicBezTo>
                  <a:pt x="0" y="44"/>
                  <a:pt x="13" y="56"/>
                  <a:pt x="28" y="56"/>
                </a:cubicBezTo>
                <a:lnTo>
                  <a:pt x="175" y="56"/>
                </a:lnTo>
                <a:lnTo>
                  <a:pt x="332" y="262"/>
                </a:lnTo>
                <a:lnTo>
                  <a:pt x="394" y="709"/>
                </a:lnTo>
                <a:cubicBezTo>
                  <a:pt x="396" y="723"/>
                  <a:pt x="407" y="733"/>
                  <a:pt x="421" y="733"/>
                </a:cubicBezTo>
                <a:lnTo>
                  <a:pt x="1299" y="733"/>
                </a:lnTo>
                <a:cubicBezTo>
                  <a:pt x="1313" y="733"/>
                  <a:pt x="1325" y="723"/>
                  <a:pt x="1327" y="709"/>
                </a:cubicBezTo>
                <a:lnTo>
                  <a:pt x="1404" y="254"/>
                </a:lnTo>
                <a:cubicBezTo>
                  <a:pt x="1405" y="246"/>
                  <a:pt x="1402" y="238"/>
                  <a:pt x="1397" y="232"/>
                </a:cubicBezTo>
                <a:cubicBezTo>
                  <a:pt x="1392" y="226"/>
                  <a:pt x="1384" y="223"/>
                  <a:pt x="1376" y="223"/>
                </a:cubicBezTo>
                <a:lnTo>
                  <a:pt x="1324" y="223"/>
                </a:lnTo>
                <a:lnTo>
                  <a:pt x="435" y="222"/>
                </a:lnTo>
                <a:lnTo>
                  <a:pt x="373" y="222"/>
                </a:lnTo>
                <a:lnTo>
                  <a:pt x="211" y="11"/>
                </a:lnTo>
                <a:close/>
                <a:moveTo>
                  <a:pt x="444" y="480"/>
                </a:moveTo>
                <a:cubicBezTo>
                  <a:pt x="444" y="450"/>
                  <a:pt x="448" y="425"/>
                  <a:pt x="457" y="404"/>
                </a:cubicBezTo>
                <a:cubicBezTo>
                  <a:pt x="464" y="389"/>
                  <a:pt x="473" y="376"/>
                  <a:pt x="485" y="364"/>
                </a:cubicBezTo>
                <a:cubicBezTo>
                  <a:pt x="497" y="352"/>
                  <a:pt x="509" y="343"/>
                  <a:pt x="523" y="337"/>
                </a:cubicBezTo>
                <a:cubicBezTo>
                  <a:pt x="542" y="329"/>
                  <a:pt x="563" y="325"/>
                  <a:pt x="587" y="325"/>
                </a:cubicBezTo>
                <a:cubicBezTo>
                  <a:pt x="630" y="325"/>
                  <a:pt x="665" y="339"/>
                  <a:pt x="691" y="366"/>
                </a:cubicBezTo>
                <a:cubicBezTo>
                  <a:pt x="718" y="393"/>
                  <a:pt x="731" y="431"/>
                  <a:pt x="731" y="479"/>
                </a:cubicBezTo>
                <a:cubicBezTo>
                  <a:pt x="731" y="527"/>
                  <a:pt x="718" y="564"/>
                  <a:pt x="692" y="591"/>
                </a:cubicBezTo>
                <a:cubicBezTo>
                  <a:pt x="666" y="618"/>
                  <a:pt x="631" y="632"/>
                  <a:pt x="588" y="632"/>
                </a:cubicBezTo>
                <a:cubicBezTo>
                  <a:pt x="544" y="632"/>
                  <a:pt x="509" y="618"/>
                  <a:pt x="483" y="591"/>
                </a:cubicBezTo>
                <a:cubicBezTo>
                  <a:pt x="457" y="564"/>
                  <a:pt x="444" y="527"/>
                  <a:pt x="444" y="480"/>
                </a:cubicBezTo>
                <a:close/>
                <a:moveTo>
                  <a:pt x="505" y="478"/>
                </a:moveTo>
                <a:cubicBezTo>
                  <a:pt x="505" y="512"/>
                  <a:pt x="513" y="537"/>
                  <a:pt x="529" y="554"/>
                </a:cubicBezTo>
                <a:cubicBezTo>
                  <a:pt x="544" y="572"/>
                  <a:pt x="564" y="580"/>
                  <a:pt x="588" y="580"/>
                </a:cubicBezTo>
                <a:cubicBezTo>
                  <a:pt x="611" y="580"/>
                  <a:pt x="631" y="572"/>
                  <a:pt x="646" y="555"/>
                </a:cubicBezTo>
                <a:cubicBezTo>
                  <a:pt x="662" y="538"/>
                  <a:pt x="669" y="512"/>
                  <a:pt x="669" y="477"/>
                </a:cubicBezTo>
                <a:cubicBezTo>
                  <a:pt x="669" y="444"/>
                  <a:pt x="662" y="418"/>
                  <a:pt x="647" y="402"/>
                </a:cubicBezTo>
                <a:cubicBezTo>
                  <a:pt x="632" y="385"/>
                  <a:pt x="612" y="377"/>
                  <a:pt x="588" y="377"/>
                </a:cubicBezTo>
                <a:cubicBezTo>
                  <a:pt x="563" y="377"/>
                  <a:pt x="543" y="385"/>
                  <a:pt x="528" y="402"/>
                </a:cubicBezTo>
                <a:cubicBezTo>
                  <a:pt x="513" y="419"/>
                  <a:pt x="505" y="444"/>
                  <a:pt x="505" y="478"/>
                </a:cubicBezTo>
                <a:close/>
                <a:moveTo>
                  <a:pt x="777" y="626"/>
                </a:moveTo>
                <a:lnTo>
                  <a:pt x="777" y="331"/>
                </a:lnTo>
                <a:lnTo>
                  <a:pt x="996" y="331"/>
                </a:lnTo>
                <a:lnTo>
                  <a:pt x="996" y="381"/>
                </a:lnTo>
                <a:lnTo>
                  <a:pt x="837" y="381"/>
                </a:lnTo>
                <a:lnTo>
                  <a:pt x="837" y="446"/>
                </a:lnTo>
                <a:lnTo>
                  <a:pt x="985" y="446"/>
                </a:lnTo>
                <a:lnTo>
                  <a:pt x="985" y="496"/>
                </a:lnTo>
                <a:lnTo>
                  <a:pt x="837" y="496"/>
                </a:lnTo>
                <a:lnTo>
                  <a:pt x="837" y="576"/>
                </a:lnTo>
                <a:lnTo>
                  <a:pt x="1002" y="576"/>
                </a:lnTo>
                <a:lnTo>
                  <a:pt x="1002" y="626"/>
                </a:lnTo>
                <a:lnTo>
                  <a:pt x="777" y="626"/>
                </a:lnTo>
                <a:close/>
                <a:moveTo>
                  <a:pt x="1037" y="531"/>
                </a:moveTo>
                <a:lnTo>
                  <a:pt x="1095" y="525"/>
                </a:lnTo>
                <a:cubicBezTo>
                  <a:pt x="1098" y="544"/>
                  <a:pt x="1105" y="558"/>
                  <a:pt x="1116" y="568"/>
                </a:cubicBezTo>
                <a:cubicBezTo>
                  <a:pt x="1127" y="577"/>
                  <a:pt x="1141" y="581"/>
                  <a:pt x="1159" y="581"/>
                </a:cubicBezTo>
                <a:cubicBezTo>
                  <a:pt x="1178" y="581"/>
                  <a:pt x="1193" y="577"/>
                  <a:pt x="1202" y="569"/>
                </a:cubicBezTo>
                <a:cubicBezTo>
                  <a:pt x="1212" y="561"/>
                  <a:pt x="1217" y="551"/>
                  <a:pt x="1217" y="541"/>
                </a:cubicBezTo>
                <a:cubicBezTo>
                  <a:pt x="1217" y="534"/>
                  <a:pt x="1215" y="528"/>
                  <a:pt x="1211" y="523"/>
                </a:cubicBezTo>
                <a:cubicBezTo>
                  <a:pt x="1207" y="518"/>
                  <a:pt x="1200" y="514"/>
                  <a:pt x="1189" y="510"/>
                </a:cubicBezTo>
                <a:cubicBezTo>
                  <a:pt x="1182" y="508"/>
                  <a:pt x="1167" y="503"/>
                  <a:pt x="1142" y="497"/>
                </a:cubicBezTo>
                <a:cubicBezTo>
                  <a:pt x="1110" y="489"/>
                  <a:pt x="1088" y="479"/>
                  <a:pt x="1075" y="468"/>
                </a:cubicBezTo>
                <a:cubicBezTo>
                  <a:pt x="1057" y="451"/>
                  <a:pt x="1048" y="432"/>
                  <a:pt x="1048" y="408"/>
                </a:cubicBezTo>
                <a:cubicBezTo>
                  <a:pt x="1048" y="393"/>
                  <a:pt x="1052" y="379"/>
                  <a:pt x="1061" y="366"/>
                </a:cubicBezTo>
                <a:cubicBezTo>
                  <a:pt x="1069" y="353"/>
                  <a:pt x="1081" y="343"/>
                  <a:pt x="1097" y="336"/>
                </a:cubicBezTo>
                <a:cubicBezTo>
                  <a:pt x="1113" y="329"/>
                  <a:pt x="1133" y="325"/>
                  <a:pt x="1155" y="325"/>
                </a:cubicBezTo>
                <a:cubicBezTo>
                  <a:pt x="1192" y="325"/>
                  <a:pt x="1220" y="334"/>
                  <a:pt x="1239" y="350"/>
                </a:cubicBezTo>
                <a:cubicBezTo>
                  <a:pt x="1257" y="367"/>
                  <a:pt x="1267" y="388"/>
                  <a:pt x="1268" y="416"/>
                </a:cubicBezTo>
                <a:lnTo>
                  <a:pt x="1208" y="418"/>
                </a:lnTo>
                <a:cubicBezTo>
                  <a:pt x="1206" y="403"/>
                  <a:pt x="1200" y="392"/>
                  <a:pt x="1192" y="385"/>
                </a:cubicBezTo>
                <a:cubicBezTo>
                  <a:pt x="1184" y="378"/>
                  <a:pt x="1171" y="375"/>
                  <a:pt x="1154" y="375"/>
                </a:cubicBezTo>
                <a:cubicBezTo>
                  <a:pt x="1137" y="375"/>
                  <a:pt x="1124" y="379"/>
                  <a:pt x="1114" y="386"/>
                </a:cubicBezTo>
                <a:cubicBezTo>
                  <a:pt x="1108" y="390"/>
                  <a:pt x="1105" y="396"/>
                  <a:pt x="1105" y="404"/>
                </a:cubicBezTo>
                <a:cubicBezTo>
                  <a:pt x="1105" y="411"/>
                  <a:pt x="1108" y="417"/>
                  <a:pt x="1114" y="422"/>
                </a:cubicBezTo>
                <a:cubicBezTo>
                  <a:pt x="1121" y="428"/>
                  <a:pt x="1139" y="435"/>
                  <a:pt x="1168" y="442"/>
                </a:cubicBezTo>
                <a:cubicBezTo>
                  <a:pt x="1197" y="449"/>
                  <a:pt x="1219" y="456"/>
                  <a:pt x="1232" y="463"/>
                </a:cubicBezTo>
                <a:cubicBezTo>
                  <a:pt x="1246" y="471"/>
                  <a:pt x="1257" y="481"/>
                  <a:pt x="1265" y="493"/>
                </a:cubicBezTo>
                <a:cubicBezTo>
                  <a:pt x="1273" y="506"/>
                  <a:pt x="1277" y="522"/>
                  <a:pt x="1277" y="540"/>
                </a:cubicBezTo>
                <a:cubicBezTo>
                  <a:pt x="1277" y="557"/>
                  <a:pt x="1272" y="573"/>
                  <a:pt x="1263" y="588"/>
                </a:cubicBezTo>
                <a:cubicBezTo>
                  <a:pt x="1253" y="603"/>
                  <a:pt x="1240" y="614"/>
                  <a:pt x="1223" y="621"/>
                </a:cubicBezTo>
                <a:cubicBezTo>
                  <a:pt x="1206" y="628"/>
                  <a:pt x="1184" y="632"/>
                  <a:pt x="1158" y="632"/>
                </a:cubicBezTo>
                <a:cubicBezTo>
                  <a:pt x="1121" y="632"/>
                  <a:pt x="1092" y="623"/>
                  <a:pt x="1072" y="606"/>
                </a:cubicBezTo>
                <a:cubicBezTo>
                  <a:pt x="1052" y="589"/>
                  <a:pt x="1041" y="563"/>
                  <a:pt x="1037" y="531"/>
                </a:cubicBezTo>
                <a:close/>
                <a:moveTo>
                  <a:pt x="676" y="840"/>
                </a:moveTo>
                <a:cubicBezTo>
                  <a:pt x="676" y="796"/>
                  <a:pt x="641" y="760"/>
                  <a:pt x="597" y="760"/>
                </a:cubicBezTo>
                <a:cubicBezTo>
                  <a:pt x="554" y="760"/>
                  <a:pt x="518" y="796"/>
                  <a:pt x="518" y="840"/>
                </a:cubicBezTo>
                <a:cubicBezTo>
                  <a:pt x="518" y="883"/>
                  <a:pt x="554" y="919"/>
                  <a:pt x="597" y="919"/>
                </a:cubicBezTo>
                <a:cubicBezTo>
                  <a:pt x="641" y="919"/>
                  <a:pt x="676" y="883"/>
                  <a:pt x="676" y="840"/>
                </a:cubicBezTo>
                <a:close/>
                <a:moveTo>
                  <a:pt x="1213" y="840"/>
                </a:moveTo>
                <a:cubicBezTo>
                  <a:pt x="1213" y="796"/>
                  <a:pt x="1177" y="760"/>
                  <a:pt x="1133" y="760"/>
                </a:cubicBezTo>
                <a:cubicBezTo>
                  <a:pt x="1090" y="760"/>
                  <a:pt x="1054" y="796"/>
                  <a:pt x="1054" y="840"/>
                </a:cubicBezTo>
                <a:cubicBezTo>
                  <a:pt x="1054" y="883"/>
                  <a:pt x="1090" y="919"/>
                  <a:pt x="1133" y="919"/>
                </a:cubicBezTo>
                <a:cubicBezTo>
                  <a:pt x="1177" y="919"/>
                  <a:pt x="1213" y="883"/>
                  <a:pt x="1213" y="84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997027" y="6281667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sp>
        <p:nvSpPr>
          <p:cNvPr id="25" name="Параллелограмм 24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27" name="Полилиния 26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0232278" y="543697"/>
            <a:ext cx="328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11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29" name="Параллелограмм 28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араллелограмм 29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16" y="1480265"/>
            <a:ext cx="3562330" cy="2670739"/>
          </a:xfrm>
          <a:prstGeom prst="rect">
            <a:avLst/>
          </a:prstGeom>
        </p:spPr>
      </p:pic>
      <p:sp>
        <p:nvSpPr>
          <p:cNvPr id="42" name="Параллелограмм 41"/>
          <p:cNvSpPr/>
          <p:nvPr/>
        </p:nvSpPr>
        <p:spPr>
          <a:xfrm>
            <a:off x="6847506" y="454936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6755477" y="4928028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араллелограмм 43"/>
          <p:cNvSpPr/>
          <p:nvPr/>
        </p:nvSpPr>
        <p:spPr>
          <a:xfrm>
            <a:off x="6513886" y="5918583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араллелограмм 44"/>
          <p:cNvSpPr/>
          <p:nvPr/>
        </p:nvSpPr>
        <p:spPr>
          <a:xfrm>
            <a:off x="6421276" y="629480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араллелограмм 45"/>
          <p:cNvSpPr/>
          <p:nvPr/>
        </p:nvSpPr>
        <p:spPr>
          <a:xfrm>
            <a:off x="6329308" y="667680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араллелограмм 46"/>
          <p:cNvSpPr/>
          <p:nvPr/>
        </p:nvSpPr>
        <p:spPr>
          <a:xfrm>
            <a:off x="6663144" y="530810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1338306"/>
            <a:ext cx="10717912" cy="6221369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араллелограмм 44"/>
          <p:cNvSpPr/>
          <p:nvPr/>
        </p:nvSpPr>
        <p:spPr>
          <a:xfrm>
            <a:off x="660575" y="2109787"/>
            <a:ext cx="997960" cy="100307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3661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АМОРТИЗАТОРЫ ПОДВЕСКИ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4762500" y="4486275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6503241" y="2049739"/>
            <a:ext cx="394165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     Температурный диапазон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     работы </a:t>
            </a:r>
            <a:r>
              <a:rPr lang="ru-RU" sz="1500" dirty="0">
                <a:latin typeface="Uni Neue Regular" pitchFamily="2" charset="0"/>
              </a:rPr>
              <a:t>от </a:t>
            </a:r>
            <a:r>
              <a:rPr lang="ru-RU" sz="1500" dirty="0">
                <a:latin typeface="Uni Neue Bold" pitchFamily="2" charset="0"/>
              </a:rPr>
              <a:t>-45 до +</a:t>
            </a:r>
            <a:r>
              <a:rPr lang="ru-RU" sz="1500" dirty="0" smtClean="0">
                <a:latin typeface="Uni Neue Bold" pitchFamily="2" charset="0"/>
              </a:rPr>
              <a:t>150°С</a:t>
            </a:r>
            <a:br>
              <a:rPr lang="ru-RU" sz="1500" dirty="0" smtClean="0">
                <a:latin typeface="Uni Neue Bold" pitchFamily="2" charset="0"/>
              </a:rPr>
            </a:br>
            <a:r>
              <a:rPr lang="ru-RU" sz="1500" dirty="0" smtClean="0">
                <a:latin typeface="Uni Neue Bold" pitchFamily="2" charset="0"/>
              </a:rPr>
              <a:t>                      </a:t>
            </a:r>
            <a:r>
              <a:rPr lang="ru-RU" sz="1500" dirty="0" smtClean="0">
                <a:latin typeface="Uni Neue Regular" pitchFamily="2" charset="0"/>
              </a:rPr>
              <a:t>(кратковременно </a:t>
            </a:r>
            <a:r>
              <a:rPr lang="ru-RU" sz="1500" dirty="0">
                <a:latin typeface="Uni Neue Regular" pitchFamily="2" charset="0"/>
              </a:rPr>
              <a:t>до 180°С</a:t>
            </a:r>
            <a:r>
              <a:rPr lang="ru-RU" sz="1500" dirty="0" smtClean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 Наличие гидравлического отбоя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 в конструкции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Статическая прочность на разрыв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достигает </a:t>
            </a:r>
            <a:r>
              <a:rPr lang="ru-RU" sz="1500" dirty="0">
                <a:latin typeface="Uni Neue Bold" pitchFamily="2" charset="0"/>
              </a:rPr>
              <a:t>100 кН </a:t>
            </a:r>
            <a:r>
              <a:rPr lang="ru-RU" sz="1500" dirty="0">
                <a:latin typeface="Uni Neue Regular" pitchFamily="2" charset="0"/>
              </a:rPr>
              <a:t>(10 т</a:t>
            </a:r>
            <a:r>
              <a:rPr lang="ru-RU" sz="1500" dirty="0" smtClean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Долговечность </a:t>
            </a:r>
            <a:r>
              <a:rPr lang="ru-RU" sz="1500" dirty="0" err="1" smtClean="0">
                <a:latin typeface="Uni Neue Regular" pitchFamily="2" charset="0"/>
              </a:rPr>
              <a:t>сайлентблоков</a:t>
            </a:r>
            <a:r>
              <a:rPr lang="ru-RU" sz="1500" dirty="0">
                <a:latin typeface="Uni Neue Regular" pitchFamily="2" charset="0"/>
              </a:rPr>
              <a:t/>
            </a:r>
            <a:br>
              <a:rPr lang="ru-RU" sz="1500" dirty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превышает требования </a:t>
            </a:r>
            <a:r>
              <a:rPr lang="ru-RU" sz="1500" dirty="0">
                <a:latin typeface="Uni Neue Regular" pitchFamily="2" charset="0"/>
              </a:rPr>
              <a:t>к </a:t>
            </a:r>
            <a:r>
              <a:rPr lang="ru-RU" sz="1500" dirty="0" smtClean="0">
                <a:latin typeface="Uni Neue Regular" pitchFamily="2" charset="0"/>
              </a:rPr>
              <a:t>ресурсу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амортизаторов </a:t>
            </a:r>
            <a:r>
              <a:rPr lang="ru-RU" sz="1500" dirty="0">
                <a:latin typeface="Uni Neue Regular" pitchFamily="2" charset="0"/>
              </a:rPr>
              <a:t>в </a:t>
            </a:r>
            <a:r>
              <a:rPr lang="ru-RU" sz="1500" dirty="0" smtClean="0">
                <a:latin typeface="Uni Neue Regular" pitchFamily="2" charset="0"/>
              </a:rPr>
              <a:t>2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раза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Неразборная </a:t>
            </a:r>
            <a:r>
              <a:rPr lang="ru-RU" sz="1500" dirty="0">
                <a:latin typeface="Uni Neue Regular" pitchFamily="2" charset="0"/>
              </a:rPr>
              <a:t>конструкция </a:t>
            </a:r>
            <a:br>
              <a:rPr lang="ru-RU" sz="1500" dirty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с </a:t>
            </a:r>
            <a:r>
              <a:rPr lang="ru-RU" sz="1500" dirty="0" err="1">
                <a:latin typeface="Uni Neue Regular" pitchFamily="2" charset="0"/>
              </a:rPr>
              <a:t>завальцованным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корпусом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100</a:t>
            </a:r>
            <a:r>
              <a:rPr lang="ru-RU" sz="1500" dirty="0">
                <a:latin typeface="Uni Neue Regular" pitchFamily="2" charset="0"/>
              </a:rPr>
              <a:t>%-</a:t>
            </a:r>
            <a:r>
              <a:rPr lang="ru-RU" sz="1500" dirty="0" err="1">
                <a:latin typeface="Uni Neue Regular" pitchFamily="2" charset="0"/>
              </a:rPr>
              <a:t>ый</a:t>
            </a:r>
            <a:r>
              <a:rPr lang="ru-RU" sz="1500" dirty="0">
                <a:latin typeface="Uni Neue Regular" pitchFamily="2" charset="0"/>
              </a:rPr>
              <a:t> уровень </a:t>
            </a:r>
            <a:r>
              <a:rPr lang="ru-RU" sz="1500" dirty="0" smtClean="0">
                <a:latin typeface="Uni Neue Regular" pitchFamily="2" charset="0"/>
              </a:rPr>
              <a:t>локализации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комплектующих</a:t>
            </a:r>
          </a:p>
          <a:p>
            <a:pPr>
              <a:spcAft>
                <a:spcPts val="1200"/>
              </a:spcAft>
            </a:pPr>
            <a:r>
              <a:rPr lang="en-US" sz="1500" dirty="0">
                <a:latin typeface="Uni Neue Regular" pitchFamily="2" charset="0"/>
              </a:rPr>
              <a:t>OEM-</a:t>
            </a:r>
            <a:r>
              <a:rPr lang="ru-RU" sz="1500" dirty="0">
                <a:latin typeface="Uni Neue Regular" pitchFamily="2" charset="0"/>
              </a:rPr>
              <a:t>производитель</a:t>
            </a:r>
            <a:endParaRPr lang="ru-RU" sz="1500" dirty="0" smtClean="0">
              <a:latin typeface="Uni Neue Regular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776020" y="4057627"/>
            <a:ext cx="18268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МОРОЗОУСТОЙЧИВОСТЬ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И ДОЛГОВЕЧНОСТЬ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27" y="4581372"/>
            <a:ext cx="947854" cy="947854"/>
          </a:xfrm>
          <a:prstGeom prst="rect">
            <a:avLst/>
          </a:prstGeom>
        </p:spPr>
      </p:pic>
      <p:sp>
        <p:nvSpPr>
          <p:cNvPr id="39" name="Параллелограмм 38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3997027" y="5896888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97027" y="6071318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«ПОДВЕСКА»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97027" y="6281667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5" y="2204303"/>
            <a:ext cx="814039" cy="81403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89443" y="3131363"/>
            <a:ext cx="94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ПРЕЗЕНТАЦИЯ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35" y="6559949"/>
            <a:ext cx="1427356" cy="345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6" y="2594106"/>
            <a:ext cx="5855220" cy="2724918"/>
          </a:xfrm>
          <a:prstGeom prst="rect">
            <a:avLst/>
          </a:prstGeom>
        </p:spPr>
      </p:pic>
      <p:sp>
        <p:nvSpPr>
          <p:cNvPr id="31" name="Параллелограмм 30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33" name="Полилиния 32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10232278" y="543697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12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35" name="Параллелограмм 34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араллелограмм 35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55" name="Параллелограмм 54"/>
          <p:cNvSpPr/>
          <p:nvPr/>
        </p:nvSpPr>
        <p:spPr>
          <a:xfrm>
            <a:off x="6600588" y="505940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араллелограмм 55"/>
          <p:cNvSpPr/>
          <p:nvPr/>
        </p:nvSpPr>
        <p:spPr>
          <a:xfrm>
            <a:off x="6450104" y="567019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араллелограмм 56"/>
          <p:cNvSpPr/>
          <p:nvPr/>
        </p:nvSpPr>
        <p:spPr>
          <a:xfrm>
            <a:off x="6301782" y="627956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араллелограмм 58"/>
          <p:cNvSpPr/>
          <p:nvPr/>
        </p:nvSpPr>
        <p:spPr>
          <a:xfrm>
            <a:off x="7315050" y="216147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араллелограмм 59"/>
          <p:cNvSpPr/>
          <p:nvPr/>
        </p:nvSpPr>
        <p:spPr>
          <a:xfrm>
            <a:off x="6952977" y="3612033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араллелограмм 60"/>
          <p:cNvSpPr/>
          <p:nvPr/>
        </p:nvSpPr>
        <p:spPr>
          <a:xfrm>
            <a:off x="6805851" y="422429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араллелограмм 61"/>
          <p:cNvSpPr/>
          <p:nvPr/>
        </p:nvSpPr>
        <p:spPr>
          <a:xfrm>
            <a:off x="7099322" y="300950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8" y="3099789"/>
            <a:ext cx="5769876" cy="27797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3764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РЕССОРЫ ПНЕВМАТИЧЕСКИЕ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5018780" y="4486275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6779017" y="3824901"/>
            <a:ext cx="3647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Bold" pitchFamily="2" charset="0"/>
              </a:rPr>
              <a:t>            3</a:t>
            </a: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кратный запас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по пиковой нагрузке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Расчётный ресурс </a:t>
            </a:r>
            <a:r>
              <a:rPr lang="ru-RU" sz="1500" dirty="0" smtClean="0">
                <a:latin typeface="Uni Neue Bold" pitchFamily="2" charset="0"/>
              </a:rPr>
              <a:t>3 млн.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циклов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или </a:t>
            </a:r>
            <a:r>
              <a:rPr lang="ru-RU" sz="1500" dirty="0" smtClean="0">
                <a:latin typeface="Uni Neue Bold" pitchFamily="2" charset="0"/>
              </a:rPr>
              <a:t>300 </a:t>
            </a:r>
            <a:r>
              <a:rPr lang="ru-RU" sz="1500" dirty="0">
                <a:latin typeface="Uni Neue Bold" pitchFamily="2" charset="0"/>
              </a:rPr>
              <a:t>000 </a:t>
            </a:r>
            <a:r>
              <a:rPr lang="ru-RU" sz="1500" dirty="0" smtClean="0">
                <a:latin typeface="Uni Neue Bold" pitchFamily="2" charset="0"/>
              </a:rPr>
              <a:t>км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Температурный диапазон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от </a:t>
            </a:r>
            <a:r>
              <a:rPr lang="ru-RU" sz="1500" dirty="0">
                <a:latin typeface="Uni Neue Bold" pitchFamily="2" charset="0"/>
              </a:rPr>
              <a:t>-60 до + </a:t>
            </a:r>
            <a:r>
              <a:rPr lang="ru-RU" sz="1500" dirty="0" smtClean="0">
                <a:latin typeface="Uni Neue Bold" pitchFamily="2" charset="0"/>
              </a:rPr>
              <a:t>70°С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en-US" sz="1500" dirty="0" smtClean="0">
                <a:latin typeface="Uni Neue Regular" pitchFamily="2" charset="0"/>
              </a:rPr>
              <a:t>OEM-</a:t>
            </a:r>
            <a:r>
              <a:rPr lang="ru-RU" sz="1500" dirty="0" smtClean="0">
                <a:latin typeface="Uni Neue Regular" pitchFamily="2" charset="0"/>
              </a:rPr>
              <a:t>производитель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sp>
        <p:nvSpPr>
          <p:cNvPr id="38" name="Параллелограмм 37"/>
          <p:cNvSpPr/>
          <p:nvPr/>
        </p:nvSpPr>
        <p:spPr>
          <a:xfrm>
            <a:off x="5356903" y="2936779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TextBox 92"/>
          <p:cNvSpPr txBox="1"/>
          <p:nvPr/>
        </p:nvSpPr>
        <p:spPr>
          <a:xfrm>
            <a:off x="5135043" y="4153098"/>
            <a:ext cx="166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ГИДРОРАЗРЫВ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93642" y="2506280"/>
            <a:ext cx="16656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ЦИКЛИЧЕСКУЮ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ДОЛГОВЕЧНОСТЬ </a:t>
            </a:r>
          </a:p>
        </p:txBody>
      </p:sp>
      <p:sp>
        <p:nvSpPr>
          <p:cNvPr id="40" name="Параллелограмм 39"/>
          <p:cNvSpPr/>
          <p:nvPr/>
        </p:nvSpPr>
        <p:spPr>
          <a:xfrm>
            <a:off x="660575" y="2109787"/>
            <a:ext cx="997960" cy="100307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89443" y="3131363"/>
            <a:ext cx="94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ПРЕЗЕНТАЦИЯ</a:t>
            </a:r>
          </a:p>
        </p:txBody>
      </p:sp>
      <p:sp>
        <p:nvSpPr>
          <p:cNvPr id="51" name="Параллелограмм 50"/>
          <p:cNvSpPr/>
          <p:nvPr/>
        </p:nvSpPr>
        <p:spPr>
          <a:xfrm>
            <a:off x="3611424" y="6056313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40" y="6796927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182217" y="6138639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82217" y="6313069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</a:t>
            </a:r>
            <a:r>
              <a:rPr lang="ru-RU" sz="1200" dirty="0" err="1" smtClean="0">
                <a:latin typeface="Uni Neue Bold" pitchFamily="2" charset="0"/>
              </a:rPr>
              <a:t>РеКорд</a:t>
            </a:r>
            <a:r>
              <a:rPr lang="ru-RU" sz="1200" dirty="0" smtClean="0">
                <a:latin typeface="Uni Neue Bold" pitchFamily="2" charset="0"/>
              </a:rPr>
              <a:t>»</a:t>
            </a:r>
            <a:endParaRPr lang="ru-RU" sz="1200" dirty="0">
              <a:latin typeface="Uni Neue Bold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5" y="2204303"/>
            <a:ext cx="814039" cy="8140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41232" y="6527730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267" y="6281667"/>
            <a:ext cx="1064816" cy="1064816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448497" y="6710074"/>
            <a:ext cx="166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i="1" dirty="0">
                <a:latin typeface="Uni Neue Regular" pitchFamily="2" charset="0"/>
              </a:rPr>
              <a:t>4 слоя </a:t>
            </a:r>
          </a:p>
          <a:p>
            <a:pPr algn="r"/>
            <a:r>
              <a:rPr lang="ru-RU" sz="1200" i="1" dirty="0">
                <a:latin typeface="Uni Neue Regular" pitchFamily="2" charset="0"/>
              </a:rPr>
              <a:t>резинокордной </a:t>
            </a:r>
          </a:p>
          <a:p>
            <a:pPr algn="r"/>
            <a:r>
              <a:rPr lang="ru-RU" sz="1200" i="1" dirty="0">
                <a:latin typeface="Uni Neue Regular" pitchFamily="2" charset="0"/>
              </a:rPr>
              <a:t>оболочки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5360988" y="4573588"/>
            <a:ext cx="939801" cy="935038"/>
            <a:chOff x="5360988" y="4573588"/>
            <a:chExt cx="939801" cy="935038"/>
          </a:xfrm>
        </p:grpSpPr>
        <p:sp>
          <p:nvSpPr>
            <p:cNvPr id="22" name="Freeform 5"/>
            <p:cNvSpPr>
              <a:spLocks noEditPoints="1"/>
            </p:cNvSpPr>
            <p:nvPr/>
          </p:nvSpPr>
          <p:spPr bwMode="auto">
            <a:xfrm>
              <a:off x="5360988" y="4573588"/>
              <a:ext cx="939800" cy="935038"/>
            </a:xfrm>
            <a:custGeom>
              <a:avLst/>
              <a:gdLst>
                <a:gd name="T0" fmla="*/ 953 w 2602"/>
                <a:gd name="T1" fmla="*/ 2408 h 2600"/>
                <a:gd name="T2" fmla="*/ 1080 w 2602"/>
                <a:gd name="T3" fmla="*/ 2221 h 2600"/>
                <a:gd name="T4" fmla="*/ 1400 w 2602"/>
                <a:gd name="T5" fmla="*/ 1969 h 2600"/>
                <a:gd name="T6" fmla="*/ 1209 w 2602"/>
                <a:gd name="T7" fmla="*/ 2472 h 2600"/>
                <a:gd name="T8" fmla="*/ 1208 w 2602"/>
                <a:gd name="T9" fmla="*/ 2089 h 2600"/>
                <a:gd name="T10" fmla="*/ 386 w 2602"/>
                <a:gd name="T11" fmla="*/ 2029 h 2600"/>
                <a:gd name="T12" fmla="*/ 1464 w 2602"/>
                <a:gd name="T13" fmla="*/ 1842 h 2600"/>
                <a:gd name="T14" fmla="*/ 1971 w 2602"/>
                <a:gd name="T15" fmla="*/ 1837 h 2600"/>
                <a:gd name="T16" fmla="*/ 1204 w 2602"/>
                <a:gd name="T17" fmla="*/ 1709 h 2600"/>
                <a:gd name="T18" fmla="*/ 1647 w 2602"/>
                <a:gd name="T19" fmla="*/ 1586 h 2600"/>
                <a:gd name="T20" fmla="*/ 1080 w 2602"/>
                <a:gd name="T21" fmla="*/ 1522 h 2600"/>
                <a:gd name="T22" fmla="*/ 381 w 2602"/>
                <a:gd name="T23" fmla="*/ 1202 h 2600"/>
                <a:gd name="T24" fmla="*/ 386 w 2602"/>
                <a:gd name="T25" fmla="*/ 1138 h 2600"/>
                <a:gd name="T26" fmla="*/ 1716 w 2602"/>
                <a:gd name="T27" fmla="*/ 955 h 2600"/>
                <a:gd name="T28" fmla="*/ 1647 w 2602"/>
                <a:gd name="T29" fmla="*/ 951 h 2600"/>
                <a:gd name="T30" fmla="*/ 319 w 2602"/>
                <a:gd name="T31" fmla="*/ 1074 h 2600"/>
                <a:gd name="T32" fmla="*/ 1780 w 2602"/>
                <a:gd name="T33" fmla="*/ 827 h 2600"/>
                <a:gd name="T34" fmla="*/ 893 w 2602"/>
                <a:gd name="T35" fmla="*/ 763 h 2600"/>
                <a:gd name="T36" fmla="*/ 2287 w 2602"/>
                <a:gd name="T37" fmla="*/ 887 h 2600"/>
                <a:gd name="T38" fmla="*/ 573 w 2602"/>
                <a:gd name="T39" fmla="*/ 1138 h 2600"/>
                <a:gd name="T40" fmla="*/ 1652 w 2602"/>
                <a:gd name="T41" fmla="*/ 512 h 2600"/>
                <a:gd name="T42" fmla="*/ 2219 w 2602"/>
                <a:gd name="T43" fmla="*/ 827 h 2600"/>
                <a:gd name="T44" fmla="*/ 2159 w 2602"/>
                <a:gd name="T45" fmla="*/ 1143 h 2600"/>
                <a:gd name="T46" fmla="*/ 1967 w 2602"/>
                <a:gd name="T47" fmla="*/ 1394 h 2600"/>
                <a:gd name="T48" fmla="*/ 825 w 2602"/>
                <a:gd name="T49" fmla="*/ 1334 h 2600"/>
                <a:gd name="T50" fmla="*/ 450 w 2602"/>
                <a:gd name="T51" fmla="*/ 1586 h 2600"/>
                <a:gd name="T52" fmla="*/ 637 w 2602"/>
                <a:gd name="T53" fmla="*/ 1462 h 2600"/>
                <a:gd name="T54" fmla="*/ 893 w 2602"/>
                <a:gd name="T55" fmla="*/ 1143 h 2600"/>
                <a:gd name="T56" fmla="*/ 1332 w 2602"/>
                <a:gd name="T57" fmla="*/ 1143 h 2600"/>
                <a:gd name="T58" fmla="*/ 1780 w 2602"/>
                <a:gd name="T59" fmla="*/ 1334 h 2600"/>
                <a:gd name="T60" fmla="*/ 1971 w 2602"/>
                <a:gd name="T61" fmla="*/ 951 h 2600"/>
                <a:gd name="T62" fmla="*/ 1460 w 2602"/>
                <a:gd name="T63" fmla="*/ 571 h 2600"/>
                <a:gd name="T64" fmla="*/ 1080 w 2602"/>
                <a:gd name="T65" fmla="*/ 759 h 2600"/>
                <a:gd name="T66" fmla="*/ 2031 w 2602"/>
                <a:gd name="T67" fmla="*/ 631 h 2600"/>
                <a:gd name="T68" fmla="*/ 1647 w 2602"/>
                <a:gd name="T69" fmla="*/ 507 h 2600"/>
                <a:gd name="T70" fmla="*/ 829 w 2602"/>
                <a:gd name="T71" fmla="*/ 448 h 2600"/>
                <a:gd name="T72" fmla="*/ 1524 w 2602"/>
                <a:gd name="T73" fmla="*/ 444 h 2600"/>
                <a:gd name="T74" fmla="*/ 1711 w 2602"/>
                <a:gd name="T75" fmla="*/ 192 h 2600"/>
                <a:gd name="T76" fmla="*/ 1907 w 2602"/>
                <a:gd name="T77" fmla="*/ 188 h 2600"/>
                <a:gd name="T78" fmla="*/ 1144 w 2602"/>
                <a:gd name="T79" fmla="*/ 316 h 2600"/>
                <a:gd name="T80" fmla="*/ 637 w 2602"/>
                <a:gd name="T81" fmla="*/ 188 h 2600"/>
                <a:gd name="T82" fmla="*/ 449 w 2602"/>
                <a:gd name="T83" fmla="*/ 507 h 2600"/>
                <a:gd name="T84" fmla="*/ 2 w 2602"/>
                <a:gd name="T85" fmla="*/ 695 h 2600"/>
                <a:gd name="T86" fmla="*/ 126 w 2602"/>
                <a:gd name="T87" fmla="*/ 1522 h 2600"/>
                <a:gd name="T88" fmla="*/ 190 w 2602"/>
                <a:gd name="T89" fmla="*/ 1969 h 2600"/>
                <a:gd name="T90" fmla="*/ 386 w 2602"/>
                <a:gd name="T91" fmla="*/ 1842 h 2600"/>
                <a:gd name="T92" fmla="*/ 509 w 2602"/>
                <a:gd name="T93" fmla="*/ 1714 h 2600"/>
                <a:gd name="T94" fmla="*/ 889 w 2602"/>
                <a:gd name="T95" fmla="*/ 2029 h 2600"/>
                <a:gd name="T96" fmla="*/ 569 w 2602"/>
                <a:gd name="T97" fmla="*/ 2413 h 2600"/>
                <a:gd name="T98" fmla="*/ 953 w 2602"/>
                <a:gd name="T99" fmla="*/ 2600 h 2600"/>
                <a:gd name="T100" fmla="*/ 1907 w 2602"/>
                <a:gd name="T101" fmla="*/ 2600 h 2600"/>
                <a:gd name="T102" fmla="*/ 1711 w 2602"/>
                <a:gd name="T103" fmla="*/ 1901 h 2600"/>
                <a:gd name="T104" fmla="*/ 1967 w 2602"/>
                <a:gd name="T105" fmla="*/ 2536 h 2600"/>
                <a:gd name="T106" fmla="*/ 2415 w 2602"/>
                <a:gd name="T107" fmla="*/ 2477 h 2600"/>
                <a:gd name="T108" fmla="*/ 2287 w 2602"/>
                <a:gd name="T109" fmla="*/ 1901 h 2600"/>
                <a:gd name="T110" fmla="*/ 2095 w 2602"/>
                <a:gd name="T111" fmla="*/ 1778 h 2600"/>
                <a:gd name="T112" fmla="*/ 2410 w 2602"/>
                <a:gd name="T113" fmla="*/ 1458 h 2600"/>
                <a:gd name="T114" fmla="*/ 2602 w 2602"/>
                <a:gd name="T115" fmla="*/ 1074 h 2600"/>
                <a:gd name="T116" fmla="*/ 2410 w 2602"/>
                <a:gd name="T117" fmla="*/ 891 h 2600"/>
                <a:gd name="T118" fmla="*/ 2223 w 2602"/>
                <a:gd name="T119" fmla="*/ 571 h 2600"/>
                <a:gd name="T120" fmla="*/ 2095 w 2602"/>
                <a:gd name="T121" fmla="*/ 192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2" h="2600">
                  <a:moveTo>
                    <a:pt x="2287" y="2477"/>
                  </a:moveTo>
                  <a:lnTo>
                    <a:pt x="2346" y="2477"/>
                  </a:lnTo>
                  <a:lnTo>
                    <a:pt x="2346" y="2536"/>
                  </a:lnTo>
                  <a:lnTo>
                    <a:pt x="2287" y="2536"/>
                  </a:lnTo>
                  <a:lnTo>
                    <a:pt x="2287" y="2477"/>
                  </a:lnTo>
                  <a:close/>
                  <a:moveTo>
                    <a:pt x="1144" y="2477"/>
                  </a:moveTo>
                  <a:lnTo>
                    <a:pt x="1204" y="2477"/>
                  </a:lnTo>
                  <a:lnTo>
                    <a:pt x="1204" y="2536"/>
                  </a:lnTo>
                  <a:lnTo>
                    <a:pt x="1144" y="2536"/>
                  </a:lnTo>
                  <a:lnTo>
                    <a:pt x="1144" y="2477"/>
                  </a:lnTo>
                  <a:close/>
                  <a:moveTo>
                    <a:pt x="2351" y="2349"/>
                  </a:moveTo>
                  <a:lnTo>
                    <a:pt x="2410" y="2349"/>
                  </a:lnTo>
                  <a:lnTo>
                    <a:pt x="2410" y="2472"/>
                  </a:lnTo>
                  <a:lnTo>
                    <a:pt x="2351" y="2472"/>
                  </a:lnTo>
                  <a:lnTo>
                    <a:pt x="2351" y="2349"/>
                  </a:lnTo>
                  <a:close/>
                  <a:moveTo>
                    <a:pt x="829" y="2349"/>
                  </a:moveTo>
                  <a:lnTo>
                    <a:pt x="1018" y="2349"/>
                  </a:lnTo>
                  <a:lnTo>
                    <a:pt x="1017" y="2408"/>
                  </a:lnTo>
                  <a:lnTo>
                    <a:pt x="953" y="2408"/>
                  </a:lnTo>
                  <a:lnTo>
                    <a:pt x="953" y="2472"/>
                  </a:lnTo>
                  <a:lnTo>
                    <a:pt x="893" y="2472"/>
                  </a:lnTo>
                  <a:lnTo>
                    <a:pt x="893" y="2408"/>
                  </a:lnTo>
                  <a:lnTo>
                    <a:pt x="829" y="2408"/>
                  </a:lnTo>
                  <a:lnTo>
                    <a:pt x="829" y="2349"/>
                  </a:lnTo>
                  <a:close/>
                  <a:moveTo>
                    <a:pt x="2415" y="2285"/>
                  </a:moveTo>
                  <a:lnTo>
                    <a:pt x="2538" y="2285"/>
                  </a:lnTo>
                  <a:lnTo>
                    <a:pt x="2538" y="2408"/>
                  </a:lnTo>
                  <a:lnTo>
                    <a:pt x="2479" y="2408"/>
                  </a:lnTo>
                  <a:lnTo>
                    <a:pt x="2479" y="2345"/>
                  </a:lnTo>
                  <a:lnTo>
                    <a:pt x="2415" y="2345"/>
                  </a:lnTo>
                  <a:lnTo>
                    <a:pt x="2415" y="2285"/>
                  </a:lnTo>
                  <a:close/>
                  <a:moveTo>
                    <a:pt x="2095" y="2093"/>
                  </a:moveTo>
                  <a:lnTo>
                    <a:pt x="2282" y="2093"/>
                  </a:lnTo>
                  <a:lnTo>
                    <a:pt x="2283" y="2281"/>
                  </a:lnTo>
                  <a:lnTo>
                    <a:pt x="2095" y="2281"/>
                  </a:lnTo>
                  <a:lnTo>
                    <a:pt x="2095" y="2093"/>
                  </a:lnTo>
                  <a:close/>
                  <a:moveTo>
                    <a:pt x="1021" y="2221"/>
                  </a:moveTo>
                  <a:lnTo>
                    <a:pt x="1080" y="2221"/>
                  </a:lnTo>
                  <a:lnTo>
                    <a:pt x="1080" y="2157"/>
                  </a:lnTo>
                  <a:lnTo>
                    <a:pt x="1140" y="2157"/>
                  </a:lnTo>
                  <a:lnTo>
                    <a:pt x="1140" y="2408"/>
                  </a:lnTo>
                  <a:lnTo>
                    <a:pt x="1081" y="2408"/>
                  </a:lnTo>
                  <a:lnTo>
                    <a:pt x="1080" y="2281"/>
                  </a:lnTo>
                  <a:lnTo>
                    <a:pt x="1021" y="2281"/>
                  </a:lnTo>
                  <a:lnTo>
                    <a:pt x="1021" y="2221"/>
                  </a:lnTo>
                  <a:close/>
                  <a:moveTo>
                    <a:pt x="1021" y="2093"/>
                  </a:moveTo>
                  <a:lnTo>
                    <a:pt x="1076" y="2093"/>
                  </a:lnTo>
                  <a:lnTo>
                    <a:pt x="1076" y="2153"/>
                  </a:lnTo>
                  <a:lnTo>
                    <a:pt x="1021" y="2153"/>
                  </a:lnTo>
                  <a:lnTo>
                    <a:pt x="1021" y="2093"/>
                  </a:lnTo>
                  <a:close/>
                  <a:moveTo>
                    <a:pt x="1144" y="1969"/>
                  </a:moveTo>
                  <a:lnTo>
                    <a:pt x="1208" y="1969"/>
                  </a:lnTo>
                  <a:lnTo>
                    <a:pt x="1208" y="1905"/>
                  </a:lnTo>
                  <a:lnTo>
                    <a:pt x="1332" y="1905"/>
                  </a:lnTo>
                  <a:lnTo>
                    <a:pt x="1332" y="2033"/>
                  </a:lnTo>
                  <a:lnTo>
                    <a:pt x="1400" y="2033"/>
                  </a:lnTo>
                  <a:lnTo>
                    <a:pt x="1400" y="1969"/>
                  </a:lnTo>
                  <a:lnTo>
                    <a:pt x="1524" y="1969"/>
                  </a:lnTo>
                  <a:lnTo>
                    <a:pt x="1524" y="2033"/>
                  </a:lnTo>
                  <a:lnTo>
                    <a:pt x="1583" y="2033"/>
                  </a:lnTo>
                  <a:lnTo>
                    <a:pt x="1583" y="2089"/>
                  </a:lnTo>
                  <a:lnTo>
                    <a:pt x="1524" y="2089"/>
                  </a:lnTo>
                  <a:lnTo>
                    <a:pt x="1524" y="2221"/>
                  </a:lnTo>
                  <a:lnTo>
                    <a:pt x="1583" y="2221"/>
                  </a:lnTo>
                  <a:lnTo>
                    <a:pt x="1583" y="2285"/>
                  </a:lnTo>
                  <a:lnTo>
                    <a:pt x="1647" y="2285"/>
                  </a:lnTo>
                  <a:lnTo>
                    <a:pt x="1647" y="2408"/>
                  </a:lnTo>
                  <a:lnTo>
                    <a:pt x="1464" y="2408"/>
                  </a:lnTo>
                  <a:lnTo>
                    <a:pt x="1464" y="2345"/>
                  </a:lnTo>
                  <a:lnTo>
                    <a:pt x="1332" y="2345"/>
                  </a:lnTo>
                  <a:lnTo>
                    <a:pt x="1332" y="2413"/>
                  </a:lnTo>
                  <a:lnTo>
                    <a:pt x="1460" y="2413"/>
                  </a:lnTo>
                  <a:lnTo>
                    <a:pt x="1460" y="2536"/>
                  </a:lnTo>
                  <a:lnTo>
                    <a:pt x="1400" y="2536"/>
                  </a:lnTo>
                  <a:lnTo>
                    <a:pt x="1400" y="2472"/>
                  </a:lnTo>
                  <a:lnTo>
                    <a:pt x="1209" y="2472"/>
                  </a:lnTo>
                  <a:lnTo>
                    <a:pt x="1208" y="2413"/>
                  </a:lnTo>
                  <a:lnTo>
                    <a:pt x="1272" y="2413"/>
                  </a:lnTo>
                  <a:lnTo>
                    <a:pt x="1272" y="2345"/>
                  </a:lnTo>
                  <a:lnTo>
                    <a:pt x="1208" y="2345"/>
                  </a:lnTo>
                  <a:lnTo>
                    <a:pt x="1208" y="2221"/>
                  </a:lnTo>
                  <a:lnTo>
                    <a:pt x="1268" y="2221"/>
                  </a:lnTo>
                  <a:lnTo>
                    <a:pt x="1268" y="2285"/>
                  </a:lnTo>
                  <a:lnTo>
                    <a:pt x="1336" y="2285"/>
                  </a:lnTo>
                  <a:lnTo>
                    <a:pt x="1336" y="2221"/>
                  </a:lnTo>
                  <a:lnTo>
                    <a:pt x="1464" y="2221"/>
                  </a:lnTo>
                  <a:lnTo>
                    <a:pt x="1464" y="2089"/>
                  </a:lnTo>
                  <a:lnTo>
                    <a:pt x="1396" y="2089"/>
                  </a:lnTo>
                  <a:lnTo>
                    <a:pt x="1396" y="2153"/>
                  </a:lnTo>
                  <a:lnTo>
                    <a:pt x="1336" y="2153"/>
                  </a:lnTo>
                  <a:lnTo>
                    <a:pt x="1336" y="2089"/>
                  </a:lnTo>
                  <a:lnTo>
                    <a:pt x="1268" y="2089"/>
                  </a:lnTo>
                  <a:lnTo>
                    <a:pt x="1268" y="2153"/>
                  </a:lnTo>
                  <a:lnTo>
                    <a:pt x="1208" y="2153"/>
                  </a:lnTo>
                  <a:lnTo>
                    <a:pt x="1208" y="2089"/>
                  </a:lnTo>
                  <a:lnTo>
                    <a:pt x="1144" y="2089"/>
                  </a:lnTo>
                  <a:lnTo>
                    <a:pt x="1144" y="1969"/>
                  </a:lnTo>
                  <a:close/>
                  <a:moveTo>
                    <a:pt x="953" y="2217"/>
                  </a:moveTo>
                  <a:lnTo>
                    <a:pt x="827" y="2217"/>
                  </a:lnTo>
                  <a:lnTo>
                    <a:pt x="829" y="2153"/>
                  </a:lnTo>
                  <a:lnTo>
                    <a:pt x="701" y="2153"/>
                  </a:lnTo>
                  <a:lnTo>
                    <a:pt x="701" y="2093"/>
                  </a:lnTo>
                  <a:lnTo>
                    <a:pt x="893" y="2093"/>
                  </a:lnTo>
                  <a:lnTo>
                    <a:pt x="893" y="2033"/>
                  </a:lnTo>
                  <a:lnTo>
                    <a:pt x="957" y="2033"/>
                  </a:lnTo>
                  <a:lnTo>
                    <a:pt x="957" y="1969"/>
                  </a:lnTo>
                  <a:lnTo>
                    <a:pt x="1017" y="1969"/>
                  </a:lnTo>
                  <a:lnTo>
                    <a:pt x="1017" y="2089"/>
                  </a:lnTo>
                  <a:lnTo>
                    <a:pt x="953" y="2089"/>
                  </a:lnTo>
                  <a:lnTo>
                    <a:pt x="953" y="2217"/>
                  </a:lnTo>
                  <a:close/>
                  <a:moveTo>
                    <a:pt x="386" y="1969"/>
                  </a:moveTo>
                  <a:lnTo>
                    <a:pt x="445" y="1969"/>
                  </a:lnTo>
                  <a:lnTo>
                    <a:pt x="445" y="2029"/>
                  </a:lnTo>
                  <a:lnTo>
                    <a:pt x="386" y="2029"/>
                  </a:lnTo>
                  <a:lnTo>
                    <a:pt x="386" y="1969"/>
                  </a:lnTo>
                  <a:close/>
                  <a:moveTo>
                    <a:pt x="1021" y="1905"/>
                  </a:moveTo>
                  <a:lnTo>
                    <a:pt x="1080" y="1905"/>
                  </a:lnTo>
                  <a:lnTo>
                    <a:pt x="1080" y="1842"/>
                  </a:lnTo>
                  <a:lnTo>
                    <a:pt x="1140" y="1842"/>
                  </a:lnTo>
                  <a:lnTo>
                    <a:pt x="1140" y="1965"/>
                  </a:lnTo>
                  <a:lnTo>
                    <a:pt x="1020" y="1965"/>
                  </a:lnTo>
                  <a:lnTo>
                    <a:pt x="1021" y="1905"/>
                  </a:lnTo>
                  <a:close/>
                  <a:moveTo>
                    <a:pt x="1839" y="1965"/>
                  </a:moveTo>
                  <a:lnTo>
                    <a:pt x="1716" y="1965"/>
                  </a:lnTo>
                  <a:lnTo>
                    <a:pt x="1716" y="1905"/>
                  </a:lnTo>
                  <a:lnTo>
                    <a:pt x="1780" y="1905"/>
                  </a:lnTo>
                  <a:lnTo>
                    <a:pt x="1780" y="1842"/>
                  </a:lnTo>
                  <a:lnTo>
                    <a:pt x="1903" y="1842"/>
                  </a:lnTo>
                  <a:lnTo>
                    <a:pt x="1903" y="1901"/>
                  </a:lnTo>
                  <a:lnTo>
                    <a:pt x="1839" y="1901"/>
                  </a:lnTo>
                  <a:lnTo>
                    <a:pt x="1839" y="1965"/>
                  </a:lnTo>
                  <a:close/>
                  <a:moveTo>
                    <a:pt x="1336" y="1842"/>
                  </a:moveTo>
                  <a:lnTo>
                    <a:pt x="1464" y="1842"/>
                  </a:lnTo>
                  <a:lnTo>
                    <a:pt x="1464" y="1778"/>
                  </a:lnTo>
                  <a:lnTo>
                    <a:pt x="1524" y="1778"/>
                  </a:lnTo>
                  <a:lnTo>
                    <a:pt x="1524" y="1901"/>
                  </a:lnTo>
                  <a:lnTo>
                    <a:pt x="1336" y="1901"/>
                  </a:lnTo>
                  <a:lnTo>
                    <a:pt x="1336" y="1842"/>
                  </a:lnTo>
                  <a:close/>
                  <a:moveTo>
                    <a:pt x="1716" y="1778"/>
                  </a:moveTo>
                  <a:lnTo>
                    <a:pt x="1775" y="1778"/>
                  </a:lnTo>
                  <a:lnTo>
                    <a:pt x="1775" y="1837"/>
                  </a:lnTo>
                  <a:lnTo>
                    <a:pt x="1715" y="1837"/>
                  </a:lnTo>
                  <a:lnTo>
                    <a:pt x="1716" y="1778"/>
                  </a:lnTo>
                  <a:close/>
                  <a:moveTo>
                    <a:pt x="1272" y="1778"/>
                  </a:moveTo>
                  <a:lnTo>
                    <a:pt x="1332" y="1778"/>
                  </a:lnTo>
                  <a:lnTo>
                    <a:pt x="1332" y="1837"/>
                  </a:lnTo>
                  <a:lnTo>
                    <a:pt x="1272" y="1837"/>
                  </a:lnTo>
                  <a:lnTo>
                    <a:pt x="1272" y="1778"/>
                  </a:lnTo>
                  <a:close/>
                  <a:moveTo>
                    <a:pt x="1907" y="1650"/>
                  </a:moveTo>
                  <a:lnTo>
                    <a:pt x="2031" y="1650"/>
                  </a:lnTo>
                  <a:lnTo>
                    <a:pt x="2031" y="1837"/>
                  </a:lnTo>
                  <a:lnTo>
                    <a:pt x="1971" y="1837"/>
                  </a:lnTo>
                  <a:lnTo>
                    <a:pt x="1971" y="1773"/>
                  </a:lnTo>
                  <a:lnTo>
                    <a:pt x="1907" y="1773"/>
                  </a:lnTo>
                  <a:lnTo>
                    <a:pt x="1907" y="1650"/>
                  </a:lnTo>
                  <a:close/>
                  <a:moveTo>
                    <a:pt x="1652" y="1650"/>
                  </a:moveTo>
                  <a:lnTo>
                    <a:pt x="1716" y="1650"/>
                  </a:lnTo>
                  <a:lnTo>
                    <a:pt x="1716" y="1586"/>
                  </a:lnTo>
                  <a:lnTo>
                    <a:pt x="1839" y="1586"/>
                  </a:lnTo>
                  <a:lnTo>
                    <a:pt x="1839" y="1709"/>
                  </a:lnTo>
                  <a:lnTo>
                    <a:pt x="1652" y="1709"/>
                  </a:lnTo>
                  <a:lnTo>
                    <a:pt x="1652" y="1650"/>
                  </a:lnTo>
                  <a:close/>
                  <a:moveTo>
                    <a:pt x="1336" y="1650"/>
                  </a:moveTo>
                  <a:lnTo>
                    <a:pt x="1396" y="1650"/>
                  </a:lnTo>
                  <a:lnTo>
                    <a:pt x="1396" y="1709"/>
                  </a:lnTo>
                  <a:lnTo>
                    <a:pt x="1336" y="1709"/>
                  </a:lnTo>
                  <a:lnTo>
                    <a:pt x="1336" y="1650"/>
                  </a:lnTo>
                  <a:close/>
                  <a:moveTo>
                    <a:pt x="1080" y="1650"/>
                  </a:moveTo>
                  <a:lnTo>
                    <a:pt x="1268" y="1650"/>
                  </a:lnTo>
                  <a:lnTo>
                    <a:pt x="1268" y="1709"/>
                  </a:lnTo>
                  <a:lnTo>
                    <a:pt x="1204" y="1709"/>
                  </a:lnTo>
                  <a:lnTo>
                    <a:pt x="1204" y="1773"/>
                  </a:lnTo>
                  <a:lnTo>
                    <a:pt x="1144" y="1773"/>
                  </a:lnTo>
                  <a:lnTo>
                    <a:pt x="1144" y="1709"/>
                  </a:lnTo>
                  <a:lnTo>
                    <a:pt x="1081" y="1709"/>
                  </a:lnTo>
                  <a:lnTo>
                    <a:pt x="1080" y="1650"/>
                  </a:lnTo>
                  <a:close/>
                  <a:moveTo>
                    <a:pt x="2035" y="1586"/>
                  </a:moveTo>
                  <a:lnTo>
                    <a:pt x="2091" y="1586"/>
                  </a:lnTo>
                  <a:lnTo>
                    <a:pt x="2091" y="1646"/>
                  </a:lnTo>
                  <a:lnTo>
                    <a:pt x="2035" y="1646"/>
                  </a:lnTo>
                  <a:lnTo>
                    <a:pt x="2035" y="1586"/>
                  </a:lnTo>
                  <a:close/>
                  <a:moveTo>
                    <a:pt x="1652" y="1526"/>
                  </a:moveTo>
                  <a:lnTo>
                    <a:pt x="1711" y="1526"/>
                  </a:lnTo>
                  <a:lnTo>
                    <a:pt x="1711" y="1582"/>
                  </a:lnTo>
                  <a:lnTo>
                    <a:pt x="1652" y="1582"/>
                  </a:lnTo>
                  <a:lnTo>
                    <a:pt x="1652" y="1526"/>
                  </a:lnTo>
                  <a:close/>
                  <a:moveTo>
                    <a:pt x="1400" y="1526"/>
                  </a:moveTo>
                  <a:lnTo>
                    <a:pt x="1524" y="1526"/>
                  </a:lnTo>
                  <a:lnTo>
                    <a:pt x="1524" y="1586"/>
                  </a:lnTo>
                  <a:lnTo>
                    <a:pt x="1647" y="1586"/>
                  </a:lnTo>
                  <a:lnTo>
                    <a:pt x="1647" y="1646"/>
                  </a:lnTo>
                  <a:lnTo>
                    <a:pt x="1583" y="1646"/>
                  </a:lnTo>
                  <a:lnTo>
                    <a:pt x="1583" y="1709"/>
                  </a:lnTo>
                  <a:lnTo>
                    <a:pt x="1528" y="1709"/>
                  </a:lnTo>
                  <a:lnTo>
                    <a:pt x="1528" y="1646"/>
                  </a:lnTo>
                  <a:lnTo>
                    <a:pt x="1464" y="1646"/>
                  </a:lnTo>
                  <a:lnTo>
                    <a:pt x="1464" y="1582"/>
                  </a:lnTo>
                  <a:lnTo>
                    <a:pt x="1400" y="1582"/>
                  </a:lnTo>
                  <a:lnTo>
                    <a:pt x="1400" y="1526"/>
                  </a:lnTo>
                  <a:close/>
                  <a:moveTo>
                    <a:pt x="1081" y="1398"/>
                  </a:moveTo>
                  <a:lnTo>
                    <a:pt x="1140" y="1398"/>
                  </a:lnTo>
                  <a:lnTo>
                    <a:pt x="1140" y="1462"/>
                  </a:lnTo>
                  <a:lnTo>
                    <a:pt x="1204" y="1462"/>
                  </a:lnTo>
                  <a:lnTo>
                    <a:pt x="1204" y="1526"/>
                  </a:lnTo>
                  <a:lnTo>
                    <a:pt x="1268" y="1526"/>
                  </a:lnTo>
                  <a:lnTo>
                    <a:pt x="1268" y="1582"/>
                  </a:lnTo>
                  <a:lnTo>
                    <a:pt x="1144" y="1582"/>
                  </a:lnTo>
                  <a:lnTo>
                    <a:pt x="1144" y="1522"/>
                  </a:lnTo>
                  <a:lnTo>
                    <a:pt x="1080" y="1522"/>
                  </a:lnTo>
                  <a:lnTo>
                    <a:pt x="1081" y="1398"/>
                  </a:lnTo>
                  <a:close/>
                  <a:moveTo>
                    <a:pt x="1021" y="1334"/>
                  </a:moveTo>
                  <a:lnTo>
                    <a:pt x="1076" y="1334"/>
                  </a:lnTo>
                  <a:lnTo>
                    <a:pt x="1076" y="1394"/>
                  </a:lnTo>
                  <a:lnTo>
                    <a:pt x="1021" y="1394"/>
                  </a:lnTo>
                  <a:lnTo>
                    <a:pt x="1021" y="1334"/>
                  </a:lnTo>
                  <a:close/>
                  <a:moveTo>
                    <a:pt x="1400" y="1206"/>
                  </a:moveTo>
                  <a:lnTo>
                    <a:pt x="1460" y="1206"/>
                  </a:lnTo>
                  <a:lnTo>
                    <a:pt x="1460" y="1266"/>
                  </a:lnTo>
                  <a:lnTo>
                    <a:pt x="1400" y="1266"/>
                  </a:lnTo>
                  <a:lnTo>
                    <a:pt x="1400" y="1206"/>
                  </a:lnTo>
                  <a:close/>
                  <a:moveTo>
                    <a:pt x="386" y="1206"/>
                  </a:moveTo>
                  <a:lnTo>
                    <a:pt x="445" y="1206"/>
                  </a:lnTo>
                  <a:lnTo>
                    <a:pt x="445" y="1266"/>
                  </a:lnTo>
                  <a:lnTo>
                    <a:pt x="386" y="1266"/>
                  </a:lnTo>
                  <a:lnTo>
                    <a:pt x="386" y="1206"/>
                  </a:lnTo>
                  <a:close/>
                  <a:moveTo>
                    <a:pt x="258" y="1143"/>
                  </a:moveTo>
                  <a:lnTo>
                    <a:pt x="382" y="1143"/>
                  </a:lnTo>
                  <a:lnTo>
                    <a:pt x="381" y="1202"/>
                  </a:lnTo>
                  <a:lnTo>
                    <a:pt x="318" y="1202"/>
                  </a:lnTo>
                  <a:lnTo>
                    <a:pt x="318" y="1398"/>
                  </a:lnTo>
                  <a:lnTo>
                    <a:pt x="382" y="1398"/>
                  </a:lnTo>
                  <a:lnTo>
                    <a:pt x="384" y="1458"/>
                  </a:lnTo>
                  <a:lnTo>
                    <a:pt x="254" y="1458"/>
                  </a:lnTo>
                  <a:lnTo>
                    <a:pt x="254" y="1582"/>
                  </a:lnTo>
                  <a:lnTo>
                    <a:pt x="194" y="1582"/>
                  </a:lnTo>
                  <a:lnTo>
                    <a:pt x="193" y="1334"/>
                  </a:lnTo>
                  <a:lnTo>
                    <a:pt x="258" y="1334"/>
                  </a:lnTo>
                  <a:lnTo>
                    <a:pt x="258" y="1143"/>
                  </a:lnTo>
                  <a:close/>
                  <a:moveTo>
                    <a:pt x="1400" y="1079"/>
                  </a:moveTo>
                  <a:lnTo>
                    <a:pt x="1460" y="1079"/>
                  </a:lnTo>
                  <a:lnTo>
                    <a:pt x="1460" y="1138"/>
                  </a:lnTo>
                  <a:lnTo>
                    <a:pt x="1400" y="1138"/>
                  </a:lnTo>
                  <a:lnTo>
                    <a:pt x="1400" y="1079"/>
                  </a:lnTo>
                  <a:close/>
                  <a:moveTo>
                    <a:pt x="386" y="1079"/>
                  </a:moveTo>
                  <a:lnTo>
                    <a:pt x="509" y="1079"/>
                  </a:lnTo>
                  <a:lnTo>
                    <a:pt x="509" y="1138"/>
                  </a:lnTo>
                  <a:lnTo>
                    <a:pt x="386" y="1138"/>
                  </a:lnTo>
                  <a:lnTo>
                    <a:pt x="386" y="1079"/>
                  </a:lnTo>
                  <a:close/>
                  <a:moveTo>
                    <a:pt x="1464" y="1019"/>
                  </a:moveTo>
                  <a:lnTo>
                    <a:pt x="1524" y="1019"/>
                  </a:lnTo>
                  <a:lnTo>
                    <a:pt x="1524" y="1074"/>
                  </a:lnTo>
                  <a:lnTo>
                    <a:pt x="1464" y="1074"/>
                  </a:lnTo>
                  <a:lnTo>
                    <a:pt x="1464" y="1019"/>
                  </a:lnTo>
                  <a:close/>
                  <a:moveTo>
                    <a:pt x="1336" y="1019"/>
                  </a:moveTo>
                  <a:lnTo>
                    <a:pt x="1396" y="1019"/>
                  </a:lnTo>
                  <a:lnTo>
                    <a:pt x="1396" y="1074"/>
                  </a:lnTo>
                  <a:lnTo>
                    <a:pt x="1336" y="1074"/>
                  </a:lnTo>
                  <a:lnTo>
                    <a:pt x="1336" y="1019"/>
                  </a:lnTo>
                  <a:close/>
                  <a:moveTo>
                    <a:pt x="1208" y="955"/>
                  </a:moveTo>
                  <a:lnTo>
                    <a:pt x="1268" y="955"/>
                  </a:lnTo>
                  <a:lnTo>
                    <a:pt x="1268" y="1074"/>
                  </a:lnTo>
                  <a:lnTo>
                    <a:pt x="1144" y="1074"/>
                  </a:lnTo>
                  <a:lnTo>
                    <a:pt x="1144" y="1019"/>
                  </a:lnTo>
                  <a:lnTo>
                    <a:pt x="1208" y="1019"/>
                  </a:lnTo>
                  <a:lnTo>
                    <a:pt x="1208" y="955"/>
                  </a:lnTo>
                  <a:close/>
                  <a:moveTo>
                    <a:pt x="1716" y="955"/>
                  </a:moveTo>
                  <a:lnTo>
                    <a:pt x="1775" y="955"/>
                  </a:lnTo>
                  <a:lnTo>
                    <a:pt x="1775" y="1015"/>
                  </a:lnTo>
                  <a:lnTo>
                    <a:pt x="1716" y="1015"/>
                  </a:lnTo>
                  <a:lnTo>
                    <a:pt x="1716" y="955"/>
                  </a:lnTo>
                  <a:close/>
                  <a:moveTo>
                    <a:pt x="1400" y="955"/>
                  </a:moveTo>
                  <a:lnTo>
                    <a:pt x="1460" y="955"/>
                  </a:lnTo>
                  <a:lnTo>
                    <a:pt x="1460" y="1015"/>
                  </a:lnTo>
                  <a:lnTo>
                    <a:pt x="1400" y="1015"/>
                  </a:lnTo>
                  <a:lnTo>
                    <a:pt x="1400" y="955"/>
                  </a:lnTo>
                  <a:close/>
                  <a:moveTo>
                    <a:pt x="386" y="955"/>
                  </a:moveTo>
                  <a:lnTo>
                    <a:pt x="445" y="955"/>
                  </a:lnTo>
                  <a:lnTo>
                    <a:pt x="444" y="1015"/>
                  </a:lnTo>
                  <a:lnTo>
                    <a:pt x="386" y="1015"/>
                  </a:lnTo>
                  <a:lnTo>
                    <a:pt x="386" y="955"/>
                  </a:lnTo>
                  <a:close/>
                  <a:moveTo>
                    <a:pt x="1528" y="763"/>
                  </a:moveTo>
                  <a:lnTo>
                    <a:pt x="1583" y="763"/>
                  </a:lnTo>
                  <a:lnTo>
                    <a:pt x="1583" y="891"/>
                  </a:lnTo>
                  <a:lnTo>
                    <a:pt x="1647" y="891"/>
                  </a:lnTo>
                  <a:lnTo>
                    <a:pt x="1647" y="951"/>
                  </a:lnTo>
                  <a:lnTo>
                    <a:pt x="1583" y="951"/>
                  </a:lnTo>
                  <a:lnTo>
                    <a:pt x="1583" y="1015"/>
                  </a:lnTo>
                  <a:lnTo>
                    <a:pt x="1528" y="1015"/>
                  </a:lnTo>
                  <a:lnTo>
                    <a:pt x="1528" y="763"/>
                  </a:lnTo>
                  <a:close/>
                  <a:moveTo>
                    <a:pt x="1272" y="891"/>
                  </a:moveTo>
                  <a:lnTo>
                    <a:pt x="1396" y="891"/>
                  </a:lnTo>
                  <a:lnTo>
                    <a:pt x="1396" y="951"/>
                  </a:lnTo>
                  <a:lnTo>
                    <a:pt x="1272" y="951"/>
                  </a:lnTo>
                  <a:lnTo>
                    <a:pt x="1272" y="891"/>
                  </a:lnTo>
                  <a:close/>
                  <a:moveTo>
                    <a:pt x="1021" y="891"/>
                  </a:moveTo>
                  <a:lnTo>
                    <a:pt x="1076" y="891"/>
                  </a:lnTo>
                  <a:lnTo>
                    <a:pt x="1076" y="951"/>
                  </a:lnTo>
                  <a:lnTo>
                    <a:pt x="1021" y="951"/>
                  </a:lnTo>
                  <a:lnTo>
                    <a:pt x="1021" y="891"/>
                  </a:lnTo>
                  <a:close/>
                  <a:moveTo>
                    <a:pt x="258" y="891"/>
                  </a:moveTo>
                  <a:lnTo>
                    <a:pt x="382" y="891"/>
                  </a:lnTo>
                  <a:lnTo>
                    <a:pt x="382" y="951"/>
                  </a:lnTo>
                  <a:lnTo>
                    <a:pt x="318" y="951"/>
                  </a:lnTo>
                  <a:lnTo>
                    <a:pt x="319" y="1074"/>
                  </a:lnTo>
                  <a:lnTo>
                    <a:pt x="254" y="1074"/>
                  </a:lnTo>
                  <a:lnTo>
                    <a:pt x="254" y="1138"/>
                  </a:lnTo>
                  <a:lnTo>
                    <a:pt x="190" y="1138"/>
                  </a:lnTo>
                  <a:lnTo>
                    <a:pt x="190" y="1266"/>
                  </a:lnTo>
                  <a:lnTo>
                    <a:pt x="130" y="1266"/>
                  </a:lnTo>
                  <a:lnTo>
                    <a:pt x="130" y="1202"/>
                  </a:lnTo>
                  <a:lnTo>
                    <a:pt x="66" y="1202"/>
                  </a:lnTo>
                  <a:lnTo>
                    <a:pt x="65" y="1143"/>
                  </a:lnTo>
                  <a:lnTo>
                    <a:pt x="130" y="1143"/>
                  </a:lnTo>
                  <a:lnTo>
                    <a:pt x="130" y="1079"/>
                  </a:lnTo>
                  <a:lnTo>
                    <a:pt x="194" y="1079"/>
                  </a:lnTo>
                  <a:lnTo>
                    <a:pt x="194" y="1019"/>
                  </a:lnTo>
                  <a:lnTo>
                    <a:pt x="258" y="1019"/>
                  </a:lnTo>
                  <a:lnTo>
                    <a:pt x="258" y="891"/>
                  </a:lnTo>
                  <a:close/>
                  <a:moveTo>
                    <a:pt x="1780" y="827"/>
                  </a:moveTo>
                  <a:lnTo>
                    <a:pt x="1839" y="827"/>
                  </a:lnTo>
                  <a:lnTo>
                    <a:pt x="1839" y="887"/>
                  </a:lnTo>
                  <a:lnTo>
                    <a:pt x="1780" y="887"/>
                  </a:lnTo>
                  <a:lnTo>
                    <a:pt x="1780" y="827"/>
                  </a:lnTo>
                  <a:close/>
                  <a:moveTo>
                    <a:pt x="1400" y="827"/>
                  </a:moveTo>
                  <a:lnTo>
                    <a:pt x="1460" y="827"/>
                  </a:lnTo>
                  <a:lnTo>
                    <a:pt x="1460" y="887"/>
                  </a:lnTo>
                  <a:lnTo>
                    <a:pt x="1400" y="887"/>
                  </a:lnTo>
                  <a:lnTo>
                    <a:pt x="1400" y="827"/>
                  </a:lnTo>
                  <a:close/>
                  <a:moveTo>
                    <a:pt x="893" y="699"/>
                  </a:moveTo>
                  <a:lnTo>
                    <a:pt x="953" y="699"/>
                  </a:lnTo>
                  <a:lnTo>
                    <a:pt x="953" y="827"/>
                  </a:lnTo>
                  <a:lnTo>
                    <a:pt x="1017" y="827"/>
                  </a:lnTo>
                  <a:lnTo>
                    <a:pt x="1016" y="887"/>
                  </a:lnTo>
                  <a:lnTo>
                    <a:pt x="889" y="887"/>
                  </a:lnTo>
                  <a:lnTo>
                    <a:pt x="889" y="951"/>
                  </a:lnTo>
                  <a:lnTo>
                    <a:pt x="829" y="951"/>
                  </a:lnTo>
                  <a:lnTo>
                    <a:pt x="829" y="887"/>
                  </a:lnTo>
                  <a:lnTo>
                    <a:pt x="765" y="887"/>
                  </a:lnTo>
                  <a:lnTo>
                    <a:pt x="765" y="827"/>
                  </a:lnTo>
                  <a:lnTo>
                    <a:pt x="829" y="827"/>
                  </a:lnTo>
                  <a:lnTo>
                    <a:pt x="829" y="763"/>
                  </a:lnTo>
                  <a:lnTo>
                    <a:pt x="893" y="763"/>
                  </a:lnTo>
                  <a:lnTo>
                    <a:pt x="893" y="699"/>
                  </a:lnTo>
                  <a:close/>
                  <a:moveTo>
                    <a:pt x="1021" y="763"/>
                  </a:moveTo>
                  <a:lnTo>
                    <a:pt x="1076" y="763"/>
                  </a:lnTo>
                  <a:lnTo>
                    <a:pt x="1076" y="823"/>
                  </a:lnTo>
                  <a:lnTo>
                    <a:pt x="1021" y="823"/>
                  </a:lnTo>
                  <a:lnTo>
                    <a:pt x="1021" y="763"/>
                  </a:lnTo>
                  <a:close/>
                  <a:moveTo>
                    <a:pt x="196" y="763"/>
                  </a:moveTo>
                  <a:lnTo>
                    <a:pt x="382" y="763"/>
                  </a:lnTo>
                  <a:lnTo>
                    <a:pt x="381" y="823"/>
                  </a:lnTo>
                  <a:lnTo>
                    <a:pt x="254" y="823"/>
                  </a:lnTo>
                  <a:lnTo>
                    <a:pt x="254" y="887"/>
                  </a:lnTo>
                  <a:lnTo>
                    <a:pt x="194" y="887"/>
                  </a:lnTo>
                  <a:lnTo>
                    <a:pt x="196" y="763"/>
                  </a:lnTo>
                  <a:close/>
                  <a:moveTo>
                    <a:pt x="2223" y="699"/>
                  </a:moveTo>
                  <a:lnTo>
                    <a:pt x="2410" y="699"/>
                  </a:lnTo>
                  <a:lnTo>
                    <a:pt x="2410" y="759"/>
                  </a:lnTo>
                  <a:lnTo>
                    <a:pt x="2346" y="759"/>
                  </a:lnTo>
                  <a:lnTo>
                    <a:pt x="2346" y="887"/>
                  </a:lnTo>
                  <a:lnTo>
                    <a:pt x="2287" y="887"/>
                  </a:lnTo>
                  <a:lnTo>
                    <a:pt x="2287" y="823"/>
                  </a:lnTo>
                  <a:lnTo>
                    <a:pt x="2223" y="823"/>
                  </a:lnTo>
                  <a:lnTo>
                    <a:pt x="2223" y="699"/>
                  </a:lnTo>
                  <a:close/>
                  <a:moveTo>
                    <a:pt x="450" y="635"/>
                  </a:moveTo>
                  <a:lnTo>
                    <a:pt x="509" y="635"/>
                  </a:lnTo>
                  <a:lnTo>
                    <a:pt x="509" y="699"/>
                  </a:lnTo>
                  <a:lnTo>
                    <a:pt x="569" y="699"/>
                  </a:lnTo>
                  <a:lnTo>
                    <a:pt x="569" y="763"/>
                  </a:lnTo>
                  <a:lnTo>
                    <a:pt x="637" y="763"/>
                  </a:lnTo>
                  <a:lnTo>
                    <a:pt x="637" y="699"/>
                  </a:lnTo>
                  <a:lnTo>
                    <a:pt x="761" y="699"/>
                  </a:lnTo>
                  <a:lnTo>
                    <a:pt x="761" y="823"/>
                  </a:lnTo>
                  <a:lnTo>
                    <a:pt x="633" y="823"/>
                  </a:lnTo>
                  <a:lnTo>
                    <a:pt x="632" y="891"/>
                  </a:lnTo>
                  <a:lnTo>
                    <a:pt x="761" y="891"/>
                  </a:lnTo>
                  <a:lnTo>
                    <a:pt x="761" y="951"/>
                  </a:lnTo>
                  <a:lnTo>
                    <a:pt x="633" y="951"/>
                  </a:lnTo>
                  <a:lnTo>
                    <a:pt x="633" y="1138"/>
                  </a:lnTo>
                  <a:lnTo>
                    <a:pt x="573" y="1138"/>
                  </a:lnTo>
                  <a:lnTo>
                    <a:pt x="573" y="823"/>
                  </a:lnTo>
                  <a:lnTo>
                    <a:pt x="509" y="823"/>
                  </a:lnTo>
                  <a:lnTo>
                    <a:pt x="509" y="951"/>
                  </a:lnTo>
                  <a:lnTo>
                    <a:pt x="450" y="951"/>
                  </a:lnTo>
                  <a:lnTo>
                    <a:pt x="450" y="887"/>
                  </a:lnTo>
                  <a:lnTo>
                    <a:pt x="386" y="887"/>
                  </a:lnTo>
                  <a:lnTo>
                    <a:pt x="386" y="827"/>
                  </a:lnTo>
                  <a:lnTo>
                    <a:pt x="450" y="827"/>
                  </a:lnTo>
                  <a:lnTo>
                    <a:pt x="450" y="759"/>
                  </a:lnTo>
                  <a:lnTo>
                    <a:pt x="386" y="759"/>
                  </a:lnTo>
                  <a:lnTo>
                    <a:pt x="385" y="699"/>
                  </a:lnTo>
                  <a:lnTo>
                    <a:pt x="450" y="699"/>
                  </a:lnTo>
                  <a:lnTo>
                    <a:pt x="450" y="635"/>
                  </a:lnTo>
                  <a:close/>
                  <a:moveTo>
                    <a:pt x="573" y="635"/>
                  </a:moveTo>
                  <a:lnTo>
                    <a:pt x="633" y="635"/>
                  </a:lnTo>
                  <a:lnTo>
                    <a:pt x="633" y="695"/>
                  </a:lnTo>
                  <a:lnTo>
                    <a:pt x="573" y="695"/>
                  </a:lnTo>
                  <a:lnTo>
                    <a:pt x="573" y="635"/>
                  </a:lnTo>
                  <a:close/>
                  <a:moveTo>
                    <a:pt x="1652" y="512"/>
                  </a:moveTo>
                  <a:lnTo>
                    <a:pt x="1776" y="512"/>
                  </a:lnTo>
                  <a:lnTo>
                    <a:pt x="1775" y="635"/>
                  </a:lnTo>
                  <a:lnTo>
                    <a:pt x="1839" y="635"/>
                  </a:lnTo>
                  <a:lnTo>
                    <a:pt x="1839" y="699"/>
                  </a:lnTo>
                  <a:lnTo>
                    <a:pt x="2036" y="699"/>
                  </a:lnTo>
                  <a:lnTo>
                    <a:pt x="2035" y="635"/>
                  </a:lnTo>
                  <a:lnTo>
                    <a:pt x="2219" y="635"/>
                  </a:lnTo>
                  <a:lnTo>
                    <a:pt x="2219" y="695"/>
                  </a:lnTo>
                  <a:lnTo>
                    <a:pt x="2091" y="695"/>
                  </a:lnTo>
                  <a:lnTo>
                    <a:pt x="2091" y="759"/>
                  </a:lnTo>
                  <a:lnTo>
                    <a:pt x="1967" y="759"/>
                  </a:lnTo>
                  <a:lnTo>
                    <a:pt x="1967" y="891"/>
                  </a:lnTo>
                  <a:lnTo>
                    <a:pt x="2031" y="891"/>
                  </a:lnTo>
                  <a:lnTo>
                    <a:pt x="2031" y="955"/>
                  </a:lnTo>
                  <a:lnTo>
                    <a:pt x="2095" y="955"/>
                  </a:lnTo>
                  <a:lnTo>
                    <a:pt x="2095" y="763"/>
                  </a:lnTo>
                  <a:lnTo>
                    <a:pt x="2155" y="763"/>
                  </a:lnTo>
                  <a:lnTo>
                    <a:pt x="2155" y="827"/>
                  </a:lnTo>
                  <a:lnTo>
                    <a:pt x="2219" y="827"/>
                  </a:lnTo>
                  <a:lnTo>
                    <a:pt x="2219" y="887"/>
                  </a:lnTo>
                  <a:lnTo>
                    <a:pt x="2155" y="887"/>
                  </a:lnTo>
                  <a:lnTo>
                    <a:pt x="2155" y="1019"/>
                  </a:lnTo>
                  <a:lnTo>
                    <a:pt x="2219" y="1019"/>
                  </a:lnTo>
                  <a:lnTo>
                    <a:pt x="2219" y="1074"/>
                  </a:lnTo>
                  <a:lnTo>
                    <a:pt x="2155" y="1074"/>
                  </a:lnTo>
                  <a:lnTo>
                    <a:pt x="2155" y="1138"/>
                  </a:lnTo>
                  <a:lnTo>
                    <a:pt x="2095" y="1138"/>
                  </a:lnTo>
                  <a:lnTo>
                    <a:pt x="2095" y="1074"/>
                  </a:lnTo>
                  <a:lnTo>
                    <a:pt x="2031" y="1074"/>
                  </a:lnTo>
                  <a:lnTo>
                    <a:pt x="2031" y="1143"/>
                  </a:lnTo>
                  <a:lnTo>
                    <a:pt x="2091" y="1143"/>
                  </a:lnTo>
                  <a:lnTo>
                    <a:pt x="2091" y="1202"/>
                  </a:lnTo>
                  <a:lnTo>
                    <a:pt x="2031" y="1202"/>
                  </a:lnTo>
                  <a:lnTo>
                    <a:pt x="2031" y="1334"/>
                  </a:lnTo>
                  <a:lnTo>
                    <a:pt x="2095" y="1334"/>
                  </a:lnTo>
                  <a:lnTo>
                    <a:pt x="2095" y="1206"/>
                  </a:lnTo>
                  <a:lnTo>
                    <a:pt x="2159" y="1206"/>
                  </a:lnTo>
                  <a:lnTo>
                    <a:pt x="2159" y="1143"/>
                  </a:lnTo>
                  <a:lnTo>
                    <a:pt x="2282" y="1143"/>
                  </a:lnTo>
                  <a:lnTo>
                    <a:pt x="2283" y="1202"/>
                  </a:lnTo>
                  <a:lnTo>
                    <a:pt x="2219" y="1202"/>
                  </a:lnTo>
                  <a:lnTo>
                    <a:pt x="2219" y="1266"/>
                  </a:lnTo>
                  <a:lnTo>
                    <a:pt x="2155" y="1266"/>
                  </a:lnTo>
                  <a:lnTo>
                    <a:pt x="2155" y="1398"/>
                  </a:lnTo>
                  <a:lnTo>
                    <a:pt x="2218" y="1398"/>
                  </a:lnTo>
                  <a:lnTo>
                    <a:pt x="2219" y="1458"/>
                  </a:lnTo>
                  <a:lnTo>
                    <a:pt x="2155" y="1458"/>
                  </a:lnTo>
                  <a:lnTo>
                    <a:pt x="2155" y="1522"/>
                  </a:lnTo>
                  <a:lnTo>
                    <a:pt x="2031" y="1522"/>
                  </a:lnTo>
                  <a:lnTo>
                    <a:pt x="2031" y="1582"/>
                  </a:lnTo>
                  <a:lnTo>
                    <a:pt x="1907" y="1582"/>
                  </a:lnTo>
                  <a:lnTo>
                    <a:pt x="1907" y="1526"/>
                  </a:lnTo>
                  <a:lnTo>
                    <a:pt x="1971" y="1526"/>
                  </a:lnTo>
                  <a:lnTo>
                    <a:pt x="1971" y="1462"/>
                  </a:lnTo>
                  <a:lnTo>
                    <a:pt x="2095" y="1462"/>
                  </a:lnTo>
                  <a:lnTo>
                    <a:pt x="2095" y="1394"/>
                  </a:lnTo>
                  <a:lnTo>
                    <a:pt x="1967" y="1394"/>
                  </a:lnTo>
                  <a:lnTo>
                    <a:pt x="1967" y="1458"/>
                  </a:lnTo>
                  <a:lnTo>
                    <a:pt x="1903" y="1458"/>
                  </a:lnTo>
                  <a:lnTo>
                    <a:pt x="1903" y="1522"/>
                  </a:lnTo>
                  <a:lnTo>
                    <a:pt x="1780" y="1522"/>
                  </a:lnTo>
                  <a:lnTo>
                    <a:pt x="1780" y="1458"/>
                  </a:lnTo>
                  <a:lnTo>
                    <a:pt x="1336" y="1458"/>
                  </a:lnTo>
                  <a:lnTo>
                    <a:pt x="1336" y="1394"/>
                  </a:lnTo>
                  <a:lnTo>
                    <a:pt x="1144" y="1394"/>
                  </a:lnTo>
                  <a:lnTo>
                    <a:pt x="1144" y="1266"/>
                  </a:lnTo>
                  <a:lnTo>
                    <a:pt x="1017" y="1266"/>
                  </a:lnTo>
                  <a:lnTo>
                    <a:pt x="1017" y="1330"/>
                  </a:lnTo>
                  <a:lnTo>
                    <a:pt x="957" y="1330"/>
                  </a:lnTo>
                  <a:lnTo>
                    <a:pt x="957" y="1266"/>
                  </a:lnTo>
                  <a:lnTo>
                    <a:pt x="893" y="1266"/>
                  </a:lnTo>
                  <a:lnTo>
                    <a:pt x="893" y="1202"/>
                  </a:lnTo>
                  <a:lnTo>
                    <a:pt x="697" y="1202"/>
                  </a:lnTo>
                  <a:lnTo>
                    <a:pt x="697" y="1270"/>
                  </a:lnTo>
                  <a:lnTo>
                    <a:pt x="825" y="1270"/>
                  </a:lnTo>
                  <a:lnTo>
                    <a:pt x="825" y="1334"/>
                  </a:lnTo>
                  <a:lnTo>
                    <a:pt x="953" y="1334"/>
                  </a:lnTo>
                  <a:lnTo>
                    <a:pt x="953" y="1398"/>
                  </a:lnTo>
                  <a:lnTo>
                    <a:pt x="1017" y="1398"/>
                  </a:lnTo>
                  <a:lnTo>
                    <a:pt x="1017" y="1709"/>
                  </a:lnTo>
                  <a:lnTo>
                    <a:pt x="888" y="1709"/>
                  </a:lnTo>
                  <a:lnTo>
                    <a:pt x="889" y="1773"/>
                  </a:lnTo>
                  <a:lnTo>
                    <a:pt x="829" y="1773"/>
                  </a:lnTo>
                  <a:lnTo>
                    <a:pt x="829" y="1646"/>
                  </a:lnTo>
                  <a:lnTo>
                    <a:pt x="701" y="1646"/>
                  </a:lnTo>
                  <a:lnTo>
                    <a:pt x="701" y="1582"/>
                  </a:lnTo>
                  <a:lnTo>
                    <a:pt x="633" y="1582"/>
                  </a:lnTo>
                  <a:lnTo>
                    <a:pt x="633" y="1646"/>
                  </a:lnTo>
                  <a:lnTo>
                    <a:pt x="573" y="1646"/>
                  </a:lnTo>
                  <a:lnTo>
                    <a:pt x="573" y="1582"/>
                  </a:lnTo>
                  <a:lnTo>
                    <a:pt x="509" y="1582"/>
                  </a:lnTo>
                  <a:lnTo>
                    <a:pt x="509" y="1646"/>
                  </a:lnTo>
                  <a:lnTo>
                    <a:pt x="385" y="1646"/>
                  </a:lnTo>
                  <a:lnTo>
                    <a:pt x="386" y="1586"/>
                  </a:lnTo>
                  <a:lnTo>
                    <a:pt x="450" y="1586"/>
                  </a:lnTo>
                  <a:lnTo>
                    <a:pt x="450" y="1522"/>
                  </a:lnTo>
                  <a:lnTo>
                    <a:pt x="386" y="1522"/>
                  </a:lnTo>
                  <a:lnTo>
                    <a:pt x="386" y="1462"/>
                  </a:lnTo>
                  <a:lnTo>
                    <a:pt x="449" y="1462"/>
                  </a:lnTo>
                  <a:lnTo>
                    <a:pt x="450" y="1394"/>
                  </a:lnTo>
                  <a:lnTo>
                    <a:pt x="386" y="1394"/>
                  </a:lnTo>
                  <a:lnTo>
                    <a:pt x="386" y="1334"/>
                  </a:lnTo>
                  <a:lnTo>
                    <a:pt x="450" y="1334"/>
                  </a:lnTo>
                  <a:lnTo>
                    <a:pt x="450" y="1270"/>
                  </a:lnTo>
                  <a:lnTo>
                    <a:pt x="509" y="1270"/>
                  </a:lnTo>
                  <a:lnTo>
                    <a:pt x="509" y="1334"/>
                  </a:lnTo>
                  <a:lnTo>
                    <a:pt x="569" y="1334"/>
                  </a:lnTo>
                  <a:lnTo>
                    <a:pt x="569" y="1398"/>
                  </a:lnTo>
                  <a:lnTo>
                    <a:pt x="633" y="1398"/>
                  </a:lnTo>
                  <a:lnTo>
                    <a:pt x="633" y="1458"/>
                  </a:lnTo>
                  <a:lnTo>
                    <a:pt x="569" y="1458"/>
                  </a:lnTo>
                  <a:lnTo>
                    <a:pt x="569" y="1526"/>
                  </a:lnTo>
                  <a:lnTo>
                    <a:pt x="637" y="1526"/>
                  </a:lnTo>
                  <a:lnTo>
                    <a:pt x="637" y="1462"/>
                  </a:lnTo>
                  <a:lnTo>
                    <a:pt x="697" y="1462"/>
                  </a:lnTo>
                  <a:lnTo>
                    <a:pt x="697" y="1526"/>
                  </a:lnTo>
                  <a:lnTo>
                    <a:pt x="761" y="1526"/>
                  </a:lnTo>
                  <a:lnTo>
                    <a:pt x="761" y="1586"/>
                  </a:lnTo>
                  <a:lnTo>
                    <a:pt x="889" y="1586"/>
                  </a:lnTo>
                  <a:lnTo>
                    <a:pt x="889" y="1650"/>
                  </a:lnTo>
                  <a:lnTo>
                    <a:pt x="957" y="1650"/>
                  </a:lnTo>
                  <a:lnTo>
                    <a:pt x="957" y="1458"/>
                  </a:lnTo>
                  <a:lnTo>
                    <a:pt x="701" y="1458"/>
                  </a:lnTo>
                  <a:lnTo>
                    <a:pt x="701" y="1330"/>
                  </a:lnTo>
                  <a:lnTo>
                    <a:pt x="637" y="1330"/>
                  </a:lnTo>
                  <a:lnTo>
                    <a:pt x="637" y="1143"/>
                  </a:lnTo>
                  <a:lnTo>
                    <a:pt x="701" y="1143"/>
                  </a:lnTo>
                  <a:lnTo>
                    <a:pt x="701" y="1079"/>
                  </a:lnTo>
                  <a:lnTo>
                    <a:pt x="765" y="1079"/>
                  </a:lnTo>
                  <a:lnTo>
                    <a:pt x="765" y="955"/>
                  </a:lnTo>
                  <a:lnTo>
                    <a:pt x="825" y="955"/>
                  </a:lnTo>
                  <a:lnTo>
                    <a:pt x="825" y="1143"/>
                  </a:lnTo>
                  <a:lnTo>
                    <a:pt x="893" y="1143"/>
                  </a:lnTo>
                  <a:lnTo>
                    <a:pt x="893" y="955"/>
                  </a:lnTo>
                  <a:lnTo>
                    <a:pt x="953" y="955"/>
                  </a:lnTo>
                  <a:lnTo>
                    <a:pt x="953" y="1019"/>
                  </a:lnTo>
                  <a:lnTo>
                    <a:pt x="1076" y="1019"/>
                  </a:lnTo>
                  <a:lnTo>
                    <a:pt x="1076" y="1074"/>
                  </a:lnTo>
                  <a:lnTo>
                    <a:pt x="1017" y="1074"/>
                  </a:lnTo>
                  <a:lnTo>
                    <a:pt x="1017" y="1138"/>
                  </a:lnTo>
                  <a:lnTo>
                    <a:pt x="953" y="1138"/>
                  </a:lnTo>
                  <a:lnTo>
                    <a:pt x="953" y="1206"/>
                  </a:lnTo>
                  <a:lnTo>
                    <a:pt x="1021" y="1206"/>
                  </a:lnTo>
                  <a:lnTo>
                    <a:pt x="1021" y="1143"/>
                  </a:lnTo>
                  <a:lnTo>
                    <a:pt x="1076" y="1143"/>
                  </a:lnTo>
                  <a:lnTo>
                    <a:pt x="1076" y="1206"/>
                  </a:lnTo>
                  <a:lnTo>
                    <a:pt x="1145" y="1206"/>
                  </a:lnTo>
                  <a:lnTo>
                    <a:pt x="1144" y="1143"/>
                  </a:lnTo>
                  <a:lnTo>
                    <a:pt x="1272" y="1143"/>
                  </a:lnTo>
                  <a:lnTo>
                    <a:pt x="1272" y="1079"/>
                  </a:lnTo>
                  <a:lnTo>
                    <a:pt x="1332" y="1079"/>
                  </a:lnTo>
                  <a:lnTo>
                    <a:pt x="1332" y="1143"/>
                  </a:lnTo>
                  <a:lnTo>
                    <a:pt x="1396" y="1143"/>
                  </a:lnTo>
                  <a:lnTo>
                    <a:pt x="1396" y="1202"/>
                  </a:lnTo>
                  <a:lnTo>
                    <a:pt x="1203" y="1202"/>
                  </a:lnTo>
                  <a:lnTo>
                    <a:pt x="1204" y="1334"/>
                  </a:lnTo>
                  <a:lnTo>
                    <a:pt x="1337" y="1334"/>
                  </a:lnTo>
                  <a:lnTo>
                    <a:pt x="1336" y="1270"/>
                  </a:lnTo>
                  <a:lnTo>
                    <a:pt x="1396" y="1270"/>
                  </a:lnTo>
                  <a:lnTo>
                    <a:pt x="1396" y="1398"/>
                  </a:lnTo>
                  <a:lnTo>
                    <a:pt x="1464" y="1398"/>
                  </a:lnTo>
                  <a:lnTo>
                    <a:pt x="1464" y="1334"/>
                  </a:lnTo>
                  <a:lnTo>
                    <a:pt x="1528" y="1334"/>
                  </a:lnTo>
                  <a:lnTo>
                    <a:pt x="1528" y="1202"/>
                  </a:lnTo>
                  <a:lnTo>
                    <a:pt x="1464" y="1202"/>
                  </a:lnTo>
                  <a:lnTo>
                    <a:pt x="1464" y="1143"/>
                  </a:lnTo>
                  <a:lnTo>
                    <a:pt x="1583" y="1143"/>
                  </a:lnTo>
                  <a:lnTo>
                    <a:pt x="1583" y="1270"/>
                  </a:lnTo>
                  <a:lnTo>
                    <a:pt x="1647" y="1270"/>
                  </a:lnTo>
                  <a:lnTo>
                    <a:pt x="1647" y="1334"/>
                  </a:lnTo>
                  <a:lnTo>
                    <a:pt x="1780" y="1334"/>
                  </a:lnTo>
                  <a:lnTo>
                    <a:pt x="1780" y="1266"/>
                  </a:lnTo>
                  <a:lnTo>
                    <a:pt x="1652" y="1266"/>
                  </a:lnTo>
                  <a:lnTo>
                    <a:pt x="1652" y="1138"/>
                  </a:lnTo>
                  <a:lnTo>
                    <a:pt x="1588" y="1138"/>
                  </a:lnTo>
                  <a:lnTo>
                    <a:pt x="1588" y="1019"/>
                  </a:lnTo>
                  <a:lnTo>
                    <a:pt x="1647" y="1019"/>
                  </a:lnTo>
                  <a:lnTo>
                    <a:pt x="1647" y="1079"/>
                  </a:lnTo>
                  <a:lnTo>
                    <a:pt x="1775" y="1079"/>
                  </a:lnTo>
                  <a:lnTo>
                    <a:pt x="1775" y="1143"/>
                  </a:lnTo>
                  <a:lnTo>
                    <a:pt x="1844" y="1143"/>
                  </a:lnTo>
                  <a:lnTo>
                    <a:pt x="1843" y="1079"/>
                  </a:lnTo>
                  <a:lnTo>
                    <a:pt x="1903" y="1079"/>
                  </a:lnTo>
                  <a:lnTo>
                    <a:pt x="1903" y="1202"/>
                  </a:lnTo>
                  <a:lnTo>
                    <a:pt x="1839" y="1202"/>
                  </a:lnTo>
                  <a:lnTo>
                    <a:pt x="1839" y="1398"/>
                  </a:lnTo>
                  <a:lnTo>
                    <a:pt x="1908" y="1398"/>
                  </a:lnTo>
                  <a:lnTo>
                    <a:pt x="1907" y="1334"/>
                  </a:lnTo>
                  <a:lnTo>
                    <a:pt x="1971" y="1334"/>
                  </a:lnTo>
                  <a:lnTo>
                    <a:pt x="1971" y="951"/>
                  </a:lnTo>
                  <a:lnTo>
                    <a:pt x="1907" y="951"/>
                  </a:lnTo>
                  <a:lnTo>
                    <a:pt x="1907" y="759"/>
                  </a:lnTo>
                  <a:lnTo>
                    <a:pt x="1775" y="759"/>
                  </a:lnTo>
                  <a:lnTo>
                    <a:pt x="1775" y="823"/>
                  </a:lnTo>
                  <a:lnTo>
                    <a:pt x="1716" y="823"/>
                  </a:lnTo>
                  <a:lnTo>
                    <a:pt x="1716" y="759"/>
                  </a:lnTo>
                  <a:lnTo>
                    <a:pt x="1652" y="759"/>
                  </a:lnTo>
                  <a:lnTo>
                    <a:pt x="1652" y="699"/>
                  </a:lnTo>
                  <a:lnTo>
                    <a:pt x="1716" y="699"/>
                  </a:lnTo>
                  <a:lnTo>
                    <a:pt x="1716" y="631"/>
                  </a:lnTo>
                  <a:lnTo>
                    <a:pt x="1652" y="631"/>
                  </a:lnTo>
                  <a:lnTo>
                    <a:pt x="1652" y="512"/>
                  </a:lnTo>
                  <a:close/>
                  <a:moveTo>
                    <a:pt x="1272" y="448"/>
                  </a:moveTo>
                  <a:lnTo>
                    <a:pt x="1332" y="448"/>
                  </a:lnTo>
                  <a:lnTo>
                    <a:pt x="1332" y="635"/>
                  </a:lnTo>
                  <a:lnTo>
                    <a:pt x="1400" y="635"/>
                  </a:lnTo>
                  <a:lnTo>
                    <a:pt x="1400" y="512"/>
                  </a:lnTo>
                  <a:lnTo>
                    <a:pt x="1460" y="512"/>
                  </a:lnTo>
                  <a:lnTo>
                    <a:pt x="1460" y="571"/>
                  </a:lnTo>
                  <a:lnTo>
                    <a:pt x="1524" y="571"/>
                  </a:lnTo>
                  <a:lnTo>
                    <a:pt x="1524" y="635"/>
                  </a:lnTo>
                  <a:lnTo>
                    <a:pt x="1647" y="635"/>
                  </a:lnTo>
                  <a:lnTo>
                    <a:pt x="1645" y="695"/>
                  </a:lnTo>
                  <a:lnTo>
                    <a:pt x="1332" y="695"/>
                  </a:lnTo>
                  <a:lnTo>
                    <a:pt x="1332" y="759"/>
                  </a:lnTo>
                  <a:lnTo>
                    <a:pt x="1204" y="759"/>
                  </a:lnTo>
                  <a:lnTo>
                    <a:pt x="1204" y="827"/>
                  </a:lnTo>
                  <a:lnTo>
                    <a:pt x="1268" y="827"/>
                  </a:lnTo>
                  <a:lnTo>
                    <a:pt x="1268" y="887"/>
                  </a:lnTo>
                  <a:lnTo>
                    <a:pt x="1204" y="887"/>
                  </a:lnTo>
                  <a:lnTo>
                    <a:pt x="1204" y="951"/>
                  </a:lnTo>
                  <a:lnTo>
                    <a:pt x="1144" y="951"/>
                  </a:lnTo>
                  <a:lnTo>
                    <a:pt x="1144" y="887"/>
                  </a:lnTo>
                  <a:lnTo>
                    <a:pt x="1080" y="887"/>
                  </a:lnTo>
                  <a:lnTo>
                    <a:pt x="1081" y="827"/>
                  </a:lnTo>
                  <a:lnTo>
                    <a:pt x="1144" y="827"/>
                  </a:lnTo>
                  <a:lnTo>
                    <a:pt x="1144" y="759"/>
                  </a:lnTo>
                  <a:lnTo>
                    <a:pt x="1080" y="759"/>
                  </a:lnTo>
                  <a:lnTo>
                    <a:pt x="1081" y="631"/>
                  </a:lnTo>
                  <a:lnTo>
                    <a:pt x="1017" y="631"/>
                  </a:lnTo>
                  <a:lnTo>
                    <a:pt x="1017" y="695"/>
                  </a:lnTo>
                  <a:lnTo>
                    <a:pt x="957" y="695"/>
                  </a:lnTo>
                  <a:lnTo>
                    <a:pt x="957" y="571"/>
                  </a:lnTo>
                  <a:lnTo>
                    <a:pt x="1080" y="571"/>
                  </a:lnTo>
                  <a:lnTo>
                    <a:pt x="1081" y="512"/>
                  </a:lnTo>
                  <a:lnTo>
                    <a:pt x="1272" y="512"/>
                  </a:lnTo>
                  <a:lnTo>
                    <a:pt x="1272" y="448"/>
                  </a:lnTo>
                  <a:close/>
                  <a:moveTo>
                    <a:pt x="386" y="571"/>
                  </a:moveTo>
                  <a:lnTo>
                    <a:pt x="445" y="571"/>
                  </a:lnTo>
                  <a:lnTo>
                    <a:pt x="446" y="631"/>
                  </a:lnTo>
                  <a:lnTo>
                    <a:pt x="386" y="631"/>
                  </a:lnTo>
                  <a:lnTo>
                    <a:pt x="386" y="571"/>
                  </a:lnTo>
                  <a:close/>
                  <a:moveTo>
                    <a:pt x="1907" y="448"/>
                  </a:moveTo>
                  <a:lnTo>
                    <a:pt x="1967" y="448"/>
                  </a:lnTo>
                  <a:lnTo>
                    <a:pt x="1967" y="512"/>
                  </a:lnTo>
                  <a:lnTo>
                    <a:pt x="2031" y="512"/>
                  </a:lnTo>
                  <a:lnTo>
                    <a:pt x="2031" y="631"/>
                  </a:lnTo>
                  <a:lnTo>
                    <a:pt x="1971" y="631"/>
                  </a:lnTo>
                  <a:lnTo>
                    <a:pt x="1971" y="567"/>
                  </a:lnTo>
                  <a:lnTo>
                    <a:pt x="1843" y="567"/>
                  </a:lnTo>
                  <a:lnTo>
                    <a:pt x="1843" y="512"/>
                  </a:lnTo>
                  <a:lnTo>
                    <a:pt x="1907" y="512"/>
                  </a:lnTo>
                  <a:lnTo>
                    <a:pt x="1907" y="448"/>
                  </a:lnTo>
                  <a:close/>
                  <a:moveTo>
                    <a:pt x="1528" y="512"/>
                  </a:moveTo>
                  <a:lnTo>
                    <a:pt x="1583" y="512"/>
                  </a:lnTo>
                  <a:lnTo>
                    <a:pt x="1583" y="567"/>
                  </a:lnTo>
                  <a:lnTo>
                    <a:pt x="1528" y="567"/>
                  </a:lnTo>
                  <a:lnTo>
                    <a:pt x="1528" y="512"/>
                  </a:lnTo>
                  <a:close/>
                  <a:moveTo>
                    <a:pt x="1780" y="448"/>
                  </a:moveTo>
                  <a:lnTo>
                    <a:pt x="1839" y="448"/>
                  </a:lnTo>
                  <a:lnTo>
                    <a:pt x="1839" y="507"/>
                  </a:lnTo>
                  <a:lnTo>
                    <a:pt x="1780" y="507"/>
                  </a:lnTo>
                  <a:lnTo>
                    <a:pt x="1780" y="448"/>
                  </a:lnTo>
                  <a:close/>
                  <a:moveTo>
                    <a:pt x="1588" y="384"/>
                  </a:moveTo>
                  <a:lnTo>
                    <a:pt x="1647" y="384"/>
                  </a:lnTo>
                  <a:lnTo>
                    <a:pt x="1647" y="507"/>
                  </a:lnTo>
                  <a:lnTo>
                    <a:pt x="1588" y="507"/>
                  </a:lnTo>
                  <a:lnTo>
                    <a:pt x="1588" y="384"/>
                  </a:lnTo>
                  <a:close/>
                  <a:moveTo>
                    <a:pt x="957" y="384"/>
                  </a:moveTo>
                  <a:lnTo>
                    <a:pt x="1017" y="384"/>
                  </a:lnTo>
                  <a:lnTo>
                    <a:pt x="1017" y="507"/>
                  </a:lnTo>
                  <a:lnTo>
                    <a:pt x="957" y="507"/>
                  </a:lnTo>
                  <a:lnTo>
                    <a:pt x="957" y="384"/>
                  </a:lnTo>
                  <a:close/>
                  <a:moveTo>
                    <a:pt x="829" y="384"/>
                  </a:moveTo>
                  <a:lnTo>
                    <a:pt x="889" y="384"/>
                  </a:lnTo>
                  <a:lnTo>
                    <a:pt x="889" y="507"/>
                  </a:lnTo>
                  <a:lnTo>
                    <a:pt x="825" y="507"/>
                  </a:lnTo>
                  <a:lnTo>
                    <a:pt x="825" y="695"/>
                  </a:lnTo>
                  <a:lnTo>
                    <a:pt x="765" y="695"/>
                  </a:lnTo>
                  <a:lnTo>
                    <a:pt x="765" y="631"/>
                  </a:lnTo>
                  <a:lnTo>
                    <a:pt x="701" y="631"/>
                  </a:lnTo>
                  <a:lnTo>
                    <a:pt x="701" y="571"/>
                  </a:lnTo>
                  <a:lnTo>
                    <a:pt x="765" y="571"/>
                  </a:lnTo>
                  <a:lnTo>
                    <a:pt x="765" y="448"/>
                  </a:lnTo>
                  <a:lnTo>
                    <a:pt x="829" y="448"/>
                  </a:lnTo>
                  <a:lnTo>
                    <a:pt x="829" y="384"/>
                  </a:lnTo>
                  <a:close/>
                  <a:moveTo>
                    <a:pt x="1971" y="384"/>
                  </a:moveTo>
                  <a:lnTo>
                    <a:pt x="2031" y="384"/>
                  </a:lnTo>
                  <a:lnTo>
                    <a:pt x="2031" y="444"/>
                  </a:lnTo>
                  <a:lnTo>
                    <a:pt x="1971" y="444"/>
                  </a:lnTo>
                  <a:lnTo>
                    <a:pt x="1971" y="384"/>
                  </a:lnTo>
                  <a:close/>
                  <a:moveTo>
                    <a:pt x="1843" y="384"/>
                  </a:moveTo>
                  <a:lnTo>
                    <a:pt x="1903" y="384"/>
                  </a:lnTo>
                  <a:lnTo>
                    <a:pt x="1903" y="444"/>
                  </a:lnTo>
                  <a:lnTo>
                    <a:pt x="1843" y="444"/>
                  </a:lnTo>
                  <a:lnTo>
                    <a:pt x="1843" y="384"/>
                  </a:lnTo>
                  <a:close/>
                  <a:moveTo>
                    <a:pt x="1715" y="384"/>
                  </a:moveTo>
                  <a:lnTo>
                    <a:pt x="1775" y="384"/>
                  </a:lnTo>
                  <a:lnTo>
                    <a:pt x="1775" y="444"/>
                  </a:lnTo>
                  <a:lnTo>
                    <a:pt x="1716" y="444"/>
                  </a:lnTo>
                  <a:lnTo>
                    <a:pt x="1715" y="384"/>
                  </a:lnTo>
                  <a:close/>
                  <a:moveTo>
                    <a:pt x="1464" y="320"/>
                  </a:moveTo>
                  <a:lnTo>
                    <a:pt x="1524" y="320"/>
                  </a:lnTo>
                  <a:lnTo>
                    <a:pt x="1524" y="444"/>
                  </a:lnTo>
                  <a:lnTo>
                    <a:pt x="1464" y="444"/>
                  </a:lnTo>
                  <a:lnTo>
                    <a:pt x="1464" y="320"/>
                  </a:lnTo>
                  <a:close/>
                  <a:moveTo>
                    <a:pt x="1208" y="384"/>
                  </a:moveTo>
                  <a:lnTo>
                    <a:pt x="1268" y="384"/>
                  </a:lnTo>
                  <a:lnTo>
                    <a:pt x="1268" y="444"/>
                  </a:lnTo>
                  <a:lnTo>
                    <a:pt x="1208" y="444"/>
                  </a:lnTo>
                  <a:lnTo>
                    <a:pt x="1208" y="384"/>
                  </a:lnTo>
                  <a:close/>
                  <a:moveTo>
                    <a:pt x="1081" y="384"/>
                  </a:moveTo>
                  <a:lnTo>
                    <a:pt x="1140" y="384"/>
                  </a:lnTo>
                  <a:lnTo>
                    <a:pt x="1140" y="444"/>
                  </a:lnTo>
                  <a:lnTo>
                    <a:pt x="1080" y="444"/>
                  </a:lnTo>
                  <a:lnTo>
                    <a:pt x="1081" y="384"/>
                  </a:lnTo>
                  <a:close/>
                  <a:moveTo>
                    <a:pt x="701" y="384"/>
                  </a:moveTo>
                  <a:lnTo>
                    <a:pt x="761" y="384"/>
                  </a:lnTo>
                  <a:lnTo>
                    <a:pt x="761" y="444"/>
                  </a:lnTo>
                  <a:lnTo>
                    <a:pt x="701" y="444"/>
                  </a:lnTo>
                  <a:lnTo>
                    <a:pt x="701" y="384"/>
                  </a:lnTo>
                  <a:close/>
                  <a:moveTo>
                    <a:pt x="1652" y="192"/>
                  </a:moveTo>
                  <a:lnTo>
                    <a:pt x="1711" y="192"/>
                  </a:lnTo>
                  <a:lnTo>
                    <a:pt x="1711" y="380"/>
                  </a:lnTo>
                  <a:lnTo>
                    <a:pt x="1652" y="380"/>
                  </a:lnTo>
                  <a:lnTo>
                    <a:pt x="1652" y="192"/>
                  </a:lnTo>
                  <a:close/>
                  <a:moveTo>
                    <a:pt x="637" y="256"/>
                  </a:moveTo>
                  <a:lnTo>
                    <a:pt x="697" y="256"/>
                  </a:lnTo>
                  <a:lnTo>
                    <a:pt x="697" y="380"/>
                  </a:lnTo>
                  <a:lnTo>
                    <a:pt x="637" y="380"/>
                  </a:lnTo>
                  <a:lnTo>
                    <a:pt x="637" y="256"/>
                  </a:lnTo>
                  <a:close/>
                  <a:moveTo>
                    <a:pt x="1336" y="256"/>
                  </a:moveTo>
                  <a:lnTo>
                    <a:pt x="1460" y="256"/>
                  </a:lnTo>
                  <a:lnTo>
                    <a:pt x="1460" y="316"/>
                  </a:lnTo>
                  <a:lnTo>
                    <a:pt x="1396" y="316"/>
                  </a:lnTo>
                  <a:lnTo>
                    <a:pt x="1396" y="444"/>
                  </a:lnTo>
                  <a:lnTo>
                    <a:pt x="1336" y="444"/>
                  </a:lnTo>
                  <a:lnTo>
                    <a:pt x="1336" y="256"/>
                  </a:lnTo>
                  <a:close/>
                  <a:moveTo>
                    <a:pt x="1907" y="128"/>
                  </a:moveTo>
                  <a:lnTo>
                    <a:pt x="1967" y="128"/>
                  </a:lnTo>
                  <a:lnTo>
                    <a:pt x="1967" y="188"/>
                  </a:lnTo>
                  <a:lnTo>
                    <a:pt x="1907" y="188"/>
                  </a:lnTo>
                  <a:lnTo>
                    <a:pt x="1907" y="128"/>
                  </a:lnTo>
                  <a:close/>
                  <a:moveTo>
                    <a:pt x="1716" y="128"/>
                  </a:moveTo>
                  <a:lnTo>
                    <a:pt x="1775" y="128"/>
                  </a:lnTo>
                  <a:lnTo>
                    <a:pt x="1775" y="188"/>
                  </a:lnTo>
                  <a:lnTo>
                    <a:pt x="1716" y="188"/>
                  </a:lnTo>
                  <a:lnTo>
                    <a:pt x="1716" y="128"/>
                  </a:lnTo>
                  <a:close/>
                  <a:moveTo>
                    <a:pt x="1971" y="64"/>
                  </a:moveTo>
                  <a:lnTo>
                    <a:pt x="2031" y="64"/>
                  </a:lnTo>
                  <a:lnTo>
                    <a:pt x="2031" y="124"/>
                  </a:lnTo>
                  <a:lnTo>
                    <a:pt x="1971" y="124"/>
                  </a:lnTo>
                  <a:lnTo>
                    <a:pt x="1971" y="64"/>
                  </a:lnTo>
                  <a:close/>
                  <a:moveTo>
                    <a:pt x="1144" y="64"/>
                  </a:moveTo>
                  <a:lnTo>
                    <a:pt x="1268" y="64"/>
                  </a:lnTo>
                  <a:lnTo>
                    <a:pt x="1268" y="124"/>
                  </a:lnTo>
                  <a:lnTo>
                    <a:pt x="1204" y="124"/>
                  </a:lnTo>
                  <a:lnTo>
                    <a:pt x="1204" y="256"/>
                  </a:lnTo>
                  <a:lnTo>
                    <a:pt x="1268" y="256"/>
                  </a:lnTo>
                  <a:lnTo>
                    <a:pt x="1268" y="316"/>
                  </a:lnTo>
                  <a:lnTo>
                    <a:pt x="1144" y="316"/>
                  </a:lnTo>
                  <a:lnTo>
                    <a:pt x="1144" y="64"/>
                  </a:lnTo>
                  <a:close/>
                  <a:moveTo>
                    <a:pt x="1336" y="64"/>
                  </a:moveTo>
                  <a:lnTo>
                    <a:pt x="1400" y="64"/>
                  </a:lnTo>
                  <a:lnTo>
                    <a:pt x="1399" y="0"/>
                  </a:lnTo>
                  <a:lnTo>
                    <a:pt x="1140" y="0"/>
                  </a:lnTo>
                  <a:lnTo>
                    <a:pt x="1140" y="60"/>
                  </a:lnTo>
                  <a:lnTo>
                    <a:pt x="1017" y="60"/>
                  </a:lnTo>
                  <a:lnTo>
                    <a:pt x="1017" y="188"/>
                  </a:lnTo>
                  <a:lnTo>
                    <a:pt x="953" y="188"/>
                  </a:lnTo>
                  <a:lnTo>
                    <a:pt x="953" y="316"/>
                  </a:lnTo>
                  <a:lnTo>
                    <a:pt x="893" y="316"/>
                  </a:lnTo>
                  <a:lnTo>
                    <a:pt x="893" y="252"/>
                  </a:lnTo>
                  <a:lnTo>
                    <a:pt x="825" y="252"/>
                  </a:lnTo>
                  <a:lnTo>
                    <a:pt x="825" y="380"/>
                  </a:lnTo>
                  <a:lnTo>
                    <a:pt x="765" y="380"/>
                  </a:lnTo>
                  <a:lnTo>
                    <a:pt x="765" y="252"/>
                  </a:lnTo>
                  <a:lnTo>
                    <a:pt x="701" y="252"/>
                  </a:lnTo>
                  <a:lnTo>
                    <a:pt x="701" y="188"/>
                  </a:lnTo>
                  <a:lnTo>
                    <a:pt x="637" y="188"/>
                  </a:lnTo>
                  <a:lnTo>
                    <a:pt x="637" y="60"/>
                  </a:lnTo>
                  <a:lnTo>
                    <a:pt x="569" y="60"/>
                  </a:lnTo>
                  <a:lnTo>
                    <a:pt x="569" y="192"/>
                  </a:lnTo>
                  <a:lnTo>
                    <a:pt x="633" y="192"/>
                  </a:lnTo>
                  <a:lnTo>
                    <a:pt x="633" y="252"/>
                  </a:lnTo>
                  <a:lnTo>
                    <a:pt x="569" y="252"/>
                  </a:lnTo>
                  <a:lnTo>
                    <a:pt x="569" y="316"/>
                  </a:lnTo>
                  <a:lnTo>
                    <a:pt x="509" y="316"/>
                  </a:lnTo>
                  <a:lnTo>
                    <a:pt x="509" y="448"/>
                  </a:lnTo>
                  <a:lnTo>
                    <a:pt x="573" y="448"/>
                  </a:lnTo>
                  <a:lnTo>
                    <a:pt x="573" y="384"/>
                  </a:lnTo>
                  <a:lnTo>
                    <a:pt x="633" y="384"/>
                  </a:lnTo>
                  <a:lnTo>
                    <a:pt x="633" y="567"/>
                  </a:lnTo>
                  <a:lnTo>
                    <a:pt x="573" y="567"/>
                  </a:lnTo>
                  <a:lnTo>
                    <a:pt x="573" y="507"/>
                  </a:lnTo>
                  <a:lnTo>
                    <a:pt x="509" y="507"/>
                  </a:lnTo>
                  <a:lnTo>
                    <a:pt x="509" y="567"/>
                  </a:lnTo>
                  <a:lnTo>
                    <a:pt x="450" y="567"/>
                  </a:lnTo>
                  <a:lnTo>
                    <a:pt x="449" y="507"/>
                  </a:lnTo>
                  <a:lnTo>
                    <a:pt x="318" y="507"/>
                  </a:lnTo>
                  <a:lnTo>
                    <a:pt x="318" y="567"/>
                  </a:lnTo>
                  <a:lnTo>
                    <a:pt x="258" y="567"/>
                  </a:lnTo>
                  <a:lnTo>
                    <a:pt x="258" y="507"/>
                  </a:lnTo>
                  <a:lnTo>
                    <a:pt x="190" y="507"/>
                  </a:lnTo>
                  <a:lnTo>
                    <a:pt x="190" y="571"/>
                  </a:lnTo>
                  <a:lnTo>
                    <a:pt x="254" y="571"/>
                  </a:lnTo>
                  <a:lnTo>
                    <a:pt x="254" y="635"/>
                  </a:lnTo>
                  <a:lnTo>
                    <a:pt x="382" y="635"/>
                  </a:lnTo>
                  <a:lnTo>
                    <a:pt x="381" y="695"/>
                  </a:lnTo>
                  <a:lnTo>
                    <a:pt x="130" y="695"/>
                  </a:lnTo>
                  <a:lnTo>
                    <a:pt x="130" y="567"/>
                  </a:lnTo>
                  <a:lnTo>
                    <a:pt x="66" y="567"/>
                  </a:lnTo>
                  <a:lnTo>
                    <a:pt x="66" y="507"/>
                  </a:lnTo>
                  <a:lnTo>
                    <a:pt x="2" y="507"/>
                  </a:lnTo>
                  <a:lnTo>
                    <a:pt x="2" y="635"/>
                  </a:lnTo>
                  <a:lnTo>
                    <a:pt x="62" y="635"/>
                  </a:lnTo>
                  <a:lnTo>
                    <a:pt x="62" y="695"/>
                  </a:lnTo>
                  <a:lnTo>
                    <a:pt x="2" y="695"/>
                  </a:lnTo>
                  <a:lnTo>
                    <a:pt x="2" y="763"/>
                  </a:lnTo>
                  <a:lnTo>
                    <a:pt x="126" y="763"/>
                  </a:lnTo>
                  <a:lnTo>
                    <a:pt x="126" y="891"/>
                  </a:lnTo>
                  <a:lnTo>
                    <a:pt x="190" y="891"/>
                  </a:lnTo>
                  <a:lnTo>
                    <a:pt x="190" y="1015"/>
                  </a:lnTo>
                  <a:lnTo>
                    <a:pt x="130" y="1015"/>
                  </a:lnTo>
                  <a:lnTo>
                    <a:pt x="130" y="951"/>
                  </a:lnTo>
                  <a:lnTo>
                    <a:pt x="62" y="951"/>
                  </a:lnTo>
                  <a:lnTo>
                    <a:pt x="62" y="1074"/>
                  </a:lnTo>
                  <a:lnTo>
                    <a:pt x="2" y="1074"/>
                  </a:lnTo>
                  <a:lnTo>
                    <a:pt x="2" y="1206"/>
                  </a:lnTo>
                  <a:lnTo>
                    <a:pt x="62" y="1206"/>
                  </a:lnTo>
                  <a:lnTo>
                    <a:pt x="62" y="1330"/>
                  </a:lnTo>
                  <a:lnTo>
                    <a:pt x="2" y="1330"/>
                  </a:lnTo>
                  <a:lnTo>
                    <a:pt x="3" y="1398"/>
                  </a:lnTo>
                  <a:lnTo>
                    <a:pt x="66" y="1398"/>
                  </a:lnTo>
                  <a:lnTo>
                    <a:pt x="64" y="1334"/>
                  </a:lnTo>
                  <a:lnTo>
                    <a:pt x="126" y="1334"/>
                  </a:lnTo>
                  <a:lnTo>
                    <a:pt x="126" y="1522"/>
                  </a:lnTo>
                  <a:lnTo>
                    <a:pt x="66" y="1522"/>
                  </a:lnTo>
                  <a:lnTo>
                    <a:pt x="68" y="1458"/>
                  </a:lnTo>
                  <a:lnTo>
                    <a:pt x="2" y="1458"/>
                  </a:lnTo>
                  <a:lnTo>
                    <a:pt x="2" y="1650"/>
                  </a:lnTo>
                  <a:lnTo>
                    <a:pt x="66" y="1650"/>
                  </a:lnTo>
                  <a:lnTo>
                    <a:pt x="66" y="1586"/>
                  </a:lnTo>
                  <a:lnTo>
                    <a:pt x="190" y="1586"/>
                  </a:lnTo>
                  <a:lnTo>
                    <a:pt x="190" y="1646"/>
                  </a:lnTo>
                  <a:lnTo>
                    <a:pt x="126" y="1646"/>
                  </a:lnTo>
                  <a:lnTo>
                    <a:pt x="126" y="1773"/>
                  </a:lnTo>
                  <a:lnTo>
                    <a:pt x="66" y="1773"/>
                  </a:lnTo>
                  <a:lnTo>
                    <a:pt x="66" y="1709"/>
                  </a:lnTo>
                  <a:lnTo>
                    <a:pt x="2" y="1709"/>
                  </a:lnTo>
                  <a:lnTo>
                    <a:pt x="0" y="1778"/>
                  </a:lnTo>
                  <a:lnTo>
                    <a:pt x="62" y="1778"/>
                  </a:lnTo>
                  <a:lnTo>
                    <a:pt x="62" y="1842"/>
                  </a:lnTo>
                  <a:lnTo>
                    <a:pt x="126" y="1842"/>
                  </a:lnTo>
                  <a:lnTo>
                    <a:pt x="126" y="1969"/>
                  </a:lnTo>
                  <a:lnTo>
                    <a:pt x="190" y="1969"/>
                  </a:lnTo>
                  <a:lnTo>
                    <a:pt x="190" y="2029"/>
                  </a:lnTo>
                  <a:lnTo>
                    <a:pt x="126" y="2029"/>
                  </a:lnTo>
                  <a:lnTo>
                    <a:pt x="126" y="2093"/>
                  </a:lnTo>
                  <a:lnTo>
                    <a:pt x="194" y="2093"/>
                  </a:lnTo>
                  <a:lnTo>
                    <a:pt x="194" y="2033"/>
                  </a:lnTo>
                  <a:lnTo>
                    <a:pt x="254" y="2033"/>
                  </a:lnTo>
                  <a:lnTo>
                    <a:pt x="254" y="2093"/>
                  </a:lnTo>
                  <a:lnTo>
                    <a:pt x="322" y="2093"/>
                  </a:lnTo>
                  <a:lnTo>
                    <a:pt x="322" y="2033"/>
                  </a:lnTo>
                  <a:lnTo>
                    <a:pt x="382" y="2033"/>
                  </a:lnTo>
                  <a:lnTo>
                    <a:pt x="381" y="2093"/>
                  </a:lnTo>
                  <a:lnTo>
                    <a:pt x="450" y="2093"/>
                  </a:lnTo>
                  <a:lnTo>
                    <a:pt x="449" y="2033"/>
                  </a:lnTo>
                  <a:lnTo>
                    <a:pt x="514" y="2033"/>
                  </a:lnTo>
                  <a:lnTo>
                    <a:pt x="514" y="1965"/>
                  </a:lnTo>
                  <a:lnTo>
                    <a:pt x="450" y="1965"/>
                  </a:lnTo>
                  <a:lnTo>
                    <a:pt x="450" y="1901"/>
                  </a:lnTo>
                  <a:lnTo>
                    <a:pt x="386" y="1901"/>
                  </a:lnTo>
                  <a:lnTo>
                    <a:pt x="386" y="1842"/>
                  </a:lnTo>
                  <a:lnTo>
                    <a:pt x="450" y="1842"/>
                  </a:lnTo>
                  <a:lnTo>
                    <a:pt x="450" y="1773"/>
                  </a:lnTo>
                  <a:lnTo>
                    <a:pt x="382" y="1773"/>
                  </a:lnTo>
                  <a:lnTo>
                    <a:pt x="381" y="1837"/>
                  </a:lnTo>
                  <a:lnTo>
                    <a:pt x="318" y="1837"/>
                  </a:lnTo>
                  <a:lnTo>
                    <a:pt x="318" y="1905"/>
                  </a:lnTo>
                  <a:lnTo>
                    <a:pt x="382" y="1905"/>
                  </a:lnTo>
                  <a:lnTo>
                    <a:pt x="381" y="1965"/>
                  </a:lnTo>
                  <a:lnTo>
                    <a:pt x="318" y="1965"/>
                  </a:lnTo>
                  <a:lnTo>
                    <a:pt x="318" y="2029"/>
                  </a:lnTo>
                  <a:lnTo>
                    <a:pt x="258" y="2029"/>
                  </a:lnTo>
                  <a:lnTo>
                    <a:pt x="258" y="1965"/>
                  </a:lnTo>
                  <a:lnTo>
                    <a:pt x="194" y="1965"/>
                  </a:lnTo>
                  <a:lnTo>
                    <a:pt x="194" y="1714"/>
                  </a:lnTo>
                  <a:lnTo>
                    <a:pt x="258" y="1714"/>
                  </a:lnTo>
                  <a:lnTo>
                    <a:pt x="258" y="1586"/>
                  </a:lnTo>
                  <a:lnTo>
                    <a:pt x="318" y="1586"/>
                  </a:lnTo>
                  <a:lnTo>
                    <a:pt x="315" y="1714"/>
                  </a:lnTo>
                  <a:lnTo>
                    <a:pt x="509" y="1714"/>
                  </a:lnTo>
                  <a:lnTo>
                    <a:pt x="509" y="1842"/>
                  </a:lnTo>
                  <a:lnTo>
                    <a:pt x="573" y="1842"/>
                  </a:lnTo>
                  <a:lnTo>
                    <a:pt x="573" y="1714"/>
                  </a:lnTo>
                  <a:lnTo>
                    <a:pt x="637" y="1714"/>
                  </a:lnTo>
                  <a:lnTo>
                    <a:pt x="637" y="1650"/>
                  </a:lnTo>
                  <a:lnTo>
                    <a:pt x="697" y="1650"/>
                  </a:lnTo>
                  <a:lnTo>
                    <a:pt x="697" y="1778"/>
                  </a:lnTo>
                  <a:lnTo>
                    <a:pt x="825" y="1778"/>
                  </a:lnTo>
                  <a:lnTo>
                    <a:pt x="825" y="1905"/>
                  </a:lnTo>
                  <a:lnTo>
                    <a:pt x="893" y="1905"/>
                  </a:lnTo>
                  <a:lnTo>
                    <a:pt x="893" y="1778"/>
                  </a:lnTo>
                  <a:lnTo>
                    <a:pt x="953" y="1778"/>
                  </a:lnTo>
                  <a:lnTo>
                    <a:pt x="953" y="1842"/>
                  </a:lnTo>
                  <a:lnTo>
                    <a:pt x="1017" y="1842"/>
                  </a:lnTo>
                  <a:lnTo>
                    <a:pt x="1017" y="1901"/>
                  </a:lnTo>
                  <a:lnTo>
                    <a:pt x="953" y="1901"/>
                  </a:lnTo>
                  <a:lnTo>
                    <a:pt x="953" y="1965"/>
                  </a:lnTo>
                  <a:lnTo>
                    <a:pt x="889" y="1965"/>
                  </a:lnTo>
                  <a:lnTo>
                    <a:pt x="889" y="2029"/>
                  </a:lnTo>
                  <a:lnTo>
                    <a:pt x="829" y="2029"/>
                  </a:lnTo>
                  <a:lnTo>
                    <a:pt x="829" y="1965"/>
                  </a:lnTo>
                  <a:lnTo>
                    <a:pt x="765" y="1965"/>
                  </a:lnTo>
                  <a:lnTo>
                    <a:pt x="765" y="1837"/>
                  </a:lnTo>
                  <a:lnTo>
                    <a:pt x="697" y="1837"/>
                  </a:lnTo>
                  <a:lnTo>
                    <a:pt x="697" y="1965"/>
                  </a:lnTo>
                  <a:lnTo>
                    <a:pt x="637" y="1965"/>
                  </a:lnTo>
                  <a:lnTo>
                    <a:pt x="637" y="1901"/>
                  </a:lnTo>
                  <a:lnTo>
                    <a:pt x="569" y="1901"/>
                  </a:lnTo>
                  <a:lnTo>
                    <a:pt x="569" y="2033"/>
                  </a:lnTo>
                  <a:lnTo>
                    <a:pt x="633" y="2033"/>
                  </a:lnTo>
                  <a:lnTo>
                    <a:pt x="633" y="2157"/>
                  </a:lnTo>
                  <a:lnTo>
                    <a:pt x="697" y="2157"/>
                  </a:lnTo>
                  <a:lnTo>
                    <a:pt x="697" y="2281"/>
                  </a:lnTo>
                  <a:lnTo>
                    <a:pt x="633" y="2281"/>
                  </a:lnTo>
                  <a:lnTo>
                    <a:pt x="633" y="2345"/>
                  </a:lnTo>
                  <a:lnTo>
                    <a:pt x="509" y="2345"/>
                  </a:lnTo>
                  <a:lnTo>
                    <a:pt x="509" y="2413"/>
                  </a:lnTo>
                  <a:lnTo>
                    <a:pt x="569" y="2413"/>
                  </a:lnTo>
                  <a:lnTo>
                    <a:pt x="569" y="2477"/>
                  </a:lnTo>
                  <a:lnTo>
                    <a:pt x="633" y="2477"/>
                  </a:lnTo>
                  <a:lnTo>
                    <a:pt x="633" y="2536"/>
                  </a:lnTo>
                  <a:lnTo>
                    <a:pt x="509" y="2536"/>
                  </a:lnTo>
                  <a:lnTo>
                    <a:pt x="509" y="2600"/>
                  </a:lnTo>
                  <a:lnTo>
                    <a:pt x="765" y="2600"/>
                  </a:lnTo>
                  <a:lnTo>
                    <a:pt x="765" y="2472"/>
                  </a:lnTo>
                  <a:lnTo>
                    <a:pt x="637" y="2472"/>
                  </a:lnTo>
                  <a:lnTo>
                    <a:pt x="637" y="2413"/>
                  </a:lnTo>
                  <a:lnTo>
                    <a:pt x="701" y="2413"/>
                  </a:lnTo>
                  <a:lnTo>
                    <a:pt x="701" y="2285"/>
                  </a:lnTo>
                  <a:lnTo>
                    <a:pt x="761" y="2285"/>
                  </a:lnTo>
                  <a:lnTo>
                    <a:pt x="761" y="2413"/>
                  </a:lnTo>
                  <a:lnTo>
                    <a:pt x="825" y="2413"/>
                  </a:lnTo>
                  <a:lnTo>
                    <a:pt x="825" y="2600"/>
                  </a:lnTo>
                  <a:lnTo>
                    <a:pt x="893" y="2600"/>
                  </a:lnTo>
                  <a:lnTo>
                    <a:pt x="893" y="2541"/>
                  </a:lnTo>
                  <a:lnTo>
                    <a:pt x="953" y="2541"/>
                  </a:lnTo>
                  <a:lnTo>
                    <a:pt x="953" y="2600"/>
                  </a:lnTo>
                  <a:lnTo>
                    <a:pt x="1080" y="2600"/>
                  </a:lnTo>
                  <a:lnTo>
                    <a:pt x="1081" y="2541"/>
                  </a:lnTo>
                  <a:lnTo>
                    <a:pt x="1140" y="2541"/>
                  </a:lnTo>
                  <a:lnTo>
                    <a:pt x="1140" y="2600"/>
                  </a:lnTo>
                  <a:lnTo>
                    <a:pt x="1528" y="2600"/>
                  </a:lnTo>
                  <a:lnTo>
                    <a:pt x="1528" y="2477"/>
                  </a:lnTo>
                  <a:lnTo>
                    <a:pt x="1583" y="2477"/>
                  </a:lnTo>
                  <a:lnTo>
                    <a:pt x="1583" y="2541"/>
                  </a:lnTo>
                  <a:lnTo>
                    <a:pt x="1652" y="2541"/>
                  </a:lnTo>
                  <a:lnTo>
                    <a:pt x="1652" y="2413"/>
                  </a:lnTo>
                  <a:lnTo>
                    <a:pt x="1716" y="2413"/>
                  </a:lnTo>
                  <a:lnTo>
                    <a:pt x="1716" y="2349"/>
                  </a:lnTo>
                  <a:lnTo>
                    <a:pt x="1775" y="2349"/>
                  </a:lnTo>
                  <a:lnTo>
                    <a:pt x="1776" y="2472"/>
                  </a:lnTo>
                  <a:lnTo>
                    <a:pt x="1711" y="2472"/>
                  </a:lnTo>
                  <a:lnTo>
                    <a:pt x="1711" y="2541"/>
                  </a:lnTo>
                  <a:lnTo>
                    <a:pt x="1775" y="2541"/>
                  </a:lnTo>
                  <a:lnTo>
                    <a:pt x="1775" y="2600"/>
                  </a:lnTo>
                  <a:lnTo>
                    <a:pt x="1907" y="2600"/>
                  </a:lnTo>
                  <a:lnTo>
                    <a:pt x="1907" y="2345"/>
                  </a:lnTo>
                  <a:lnTo>
                    <a:pt x="1780" y="2345"/>
                  </a:lnTo>
                  <a:lnTo>
                    <a:pt x="1780" y="2285"/>
                  </a:lnTo>
                  <a:lnTo>
                    <a:pt x="1907" y="2285"/>
                  </a:lnTo>
                  <a:lnTo>
                    <a:pt x="1906" y="2153"/>
                  </a:lnTo>
                  <a:lnTo>
                    <a:pt x="1775" y="2153"/>
                  </a:lnTo>
                  <a:lnTo>
                    <a:pt x="1775" y="2281"/>
                  </a:lnTo>
                  <a:lnTo>
                    <a:pt x="1652" y="2281"/>
                  </a:lnTo>
                  <a:lnTo>
                    <a:pt x="1652" y="2221"/>
                  </a:lnTo>
                  <a:lnTo>
                    <a:pt x="1716" y="2221"/>
                  </a:lnTo>
                  <a:lnTo>
                    <a:pt x="1716" y="2089"/>
                  </a:lnTo>
                  <a:lnTo>
                    <a:pt x="1652" y="2089"/>
                  </a:lnTo>
                  <a:lnTo>
                    <a:pt x="1652" y="2029"/>
                  </a:lnTo>
                  <a:lnTo>
                    <a:pt x="1588" y="2029"/>
                  </a:lnTo>
                  <a:lnTo>
                    <a:pt x="1588" y="1778"/>
                  </a:lnTo>
                  <a:lnTo>
                    <a:pt x="1647" y="1778"/>
                  </a:lnTo>
                  <a:lnTo>
                    <a:pt x="1647" y="1842"/>
                  </a:lnTo>
                  <a:lnTo>
                    <a:pt x="1711" y="1842"/>
                  </a:lnTo>
                  <a:lnTo>
                    <a:pt x="1711" y="1901"/>
                  </a:lnTo>
                  <a:lnTo>
                    <a:pt x="1647" y="1901"/>
                  </a:lnTo>
                  <a:lnTo>
                    <a:pt x="1647" y="1969"/>
                  </a:lnTo>
                  <a:lnTo>
                    <a:pt x="1711" y="1969"/>
                  </a:lnTo>
                  <a:lnTo>
                    <a:pt x="1711" y="2033"/>
                  </a:lnTo>
                  <a:lnTo>
                    <a:pt x="1903" y="2033"/>
                  </a:lnTo>
                  <a:lnTo>
                    <a:pt x="1903" y="2093"/>
                  </a:lnTo>
                  <a:lnTo>
                    <a:pt x="1971" y="2093"/>
                  </a:lnTo>
                  <a:lnTo>
                    <a:pt x="1971" y="2033"/>
                  </a:lnTo>
                  <a:lnTo>
                    <a:pt x="2031" y="2033"/>
                  </a:lnTo>
                  <a:lnTo>
                    <a:pt x="2031" y="2217"/>
                  </a:lnTo>
                  <a:lnTo>
                    <a:pt x="1967" y="2217"/>
                  </a:lnTo>
                  <a:lnTo>
                    <a:pt x="1967" y="2285"/>
                  </a:lnTo>
                  <a:lnTo>
                    <a:pt x="2031" y="2285"/>
                  </a:lnTo>
                  <a:lnTo>
                    <a:pt x="2031" y="2345"/>
                  </a:lnTo>
                  <a:lnTo>
                    <a:pt x="1967" y="2345"/>
                  </a:lnTo>
                  <a:lnTo>
                    <a:pt x="1967" y="2477"/>
                  </a:lnTo>
                  <a:lnTo>
                    <a:pt x="2031" y="2477"/>
                  </a:lnTo>
                  <a:lnTo>
                    <a:pt x="2031" y="2536"/>
                  </a:lnTo>
                  <a:lnTo>
                    <a:pt x="1967" y="2536"/>
                  </a:lnTo>
                  <a:lnTo>
                    <a:pt x="1967" y="2600"/>
                  </a:lnTo>
                  <a:lnTo>
                    <a:pt x="2095" y="2600"/>
                  </a:lnTo>
                  <a:lnTo>
                    <a:pt x="2095" y="2472"/>
                  </a:lnTo>
                  <a:lnTo>
                    <a:pt x="2035" y="2472"/>
                  </a:lnTo>
                  <a:lnTo>
                    <a:pt x="2035" y="2349"/>
                  </a:lnTo>
                  <a:lnTo>
                    <a:pt x="2091" y="2349"/>
                  </a:lnTo>
                  <a:lnTo>
                    <a:pt x="2090" y="2413"/>
                  </a:lnTo>
                  <a:lnTo>
                    <a:pt x="2223" y="2413"/>
                  </a:lnTo>
                  <a:lnTo>
                    <a:pt x="2223" y="2349"/>
                  </a:lnTo>
                  <a:lnTo>
                    <a:pt x="2283" y="2349"/>
                  </a:lnTo>
                  <a:lnTo>
                    <a:pt x="2282" y="2472"/>
                  </a:lnTo>
                  <a:lnTo>
                    <a:pt x="2219" y="2472"/>
                  </a:lnTo>
                  <a:lnTo>
                    <a:pt x="2219" y="2536"/>
                  </a:lnTo>
                  <a:lnTo>
                    <a:pt x="2155" y="2536"/>
                  </a:lnTo>
                  <a:lnTo>
                    <a:pt x="2155" y="2600"/>
                  </a:lnTo>
                  <a:lnTo>
                    <a:pt x="2351" y="2600"/>
                  </a:lnTo>
                  <a:lnTo>
                    <a:pt x="2351" y="2541"/>
                  </a:lnTo>
                  <a:lnTo>
                    <a:pt x="2415" y="2541"/>
                  </a:lnTo>
                  <a:lnTo>
                    <a:pt x="2415" y="2477"/>
                  </a:lnTo>
                  <a:lnTo>
                    <a:pt x="2474" y="2477"/>
                  </a:lnTo>
                  <a:lnTo>
                    <a:pt x="2474" y="2600"/>
                  </a:lnTo>
                  <a:lnTo>
                    <a:pt x="2542" y="2600"/>
                  </a:lnTo>
                  <a:lnTo>
                    <a:pt x="2543" y="2477"/>
                  </a:lnTo>
                  <a:lnTo>
                    <a:pt x="2602" y="2477"/>
                  </a:lnTo>
                  <a:lnTo>
                    <a:pt x="2602" y="2217"/>
                  </a:lnTo>
                  <a:lnTo>
                    <a:pt x="2542" y="2217"/>
                  </a:lnTo>
                  <a:lnTo>
                    <a:pt x="2542" y="2157"/>
                  </a:lnTo>
                  <a:lnTo>
                    <a:pt x="2602" y="2157"/>
                  </a:lnTo>
                  <a:lnTo>
                    <a:pt x="2602" y="2089"/>
                  </a:lnTo>
                  <a:lnTo>
                    <a:pt x="2479" y="2089"/>
                  </a:lnTo>
                  <a:lnTo>
                    <a:pt x="2479" y="2029"/>
                  </a:lnTo>
                  <a:lnTo>
                    <a:pt x="2415" y="2029"/>
                  </a:lnTo>
                  <a:lnTo>
                    <a:pt x="2415" y="1969"/>
                  </a:lnTo>
                  <a:lnTo>
                    <a:pt x="2479" y="1969"/>
                  </a:lnTo>
                  <a:lnTo>
                    <a:pt x="2479" y="1837"/>
                  </a:lnTo>
                  <a:lnTo>
                    <a:pt x="2346" y="1837"/>
                  </a:lnTo>
                  <a:lnTo>
                    <a:pt x="2346" y="1901"/>
                  </a:lnTo>
                  <a:lnTo>
                    <a:pt x="2287" y="1901"/>
                  </a:lnTo>
                  <a:lnTo>
                    <a:pt x="2287" y="1837"/>
                  </a:lnTo>
                  <a:lnTo>
                    <a:pt x="2155" y="1837"/>
                  </a:lnTo>
                  <a:lnTo>
                    <a:pt x="2156" y="1905"/>
                  </a:lnTo>
                  <a:lnTo>
                    <a:pt x="2283" y="1905"/>
                  </a:lnTo>
                  <a:lnTo>
                    <a:pt x="2282" y="1969"/>
                  </a:lnTo>
                  <a:lnTo>
                    <a:pt x="2346" y="1969"/>
                  </a:lnTo>
                  <a:lnTo>
                    <a:pt x="2346" y="2029"/>
                  </a:lnTo>
                  <a:lnTo>
                    <a:pt x="2159" y="2029"/>
                  </a:lnTo>
                  <a:lnTo>
                    <a:pt x="2159" y="1965"/>
                  </a:lnTo>
                  <a:lnTo>
                    <a:pt x="2091" y="1965"/>
                  </a:lnTo>
                  <a:lnTo>
                    <a:pt x="2091" y="2029"/>
                  </a:lnTo>
                  <a:lnTo>
                    <a:pt x="2035" y="2029"/>
                  </a:lnTo>
                  <a:lnTo>
                    <a:pt x="2035" y="1965"/>
                  </a:lnTo>
                  <a:lnTo>
                    <a:pt x="1971" y="1965"/>
                  </a:lnTo>
                  <a:lnTo>
                    <a:pt x="1971" y="1905"/>
                  </a:lnTo>
                  <a:lnTo>
                    <a:pt x="2035" y="1905"/>
                  </a:lnTo>
                  <a:lnTo>
                    <a:pt x="2035" y="1842"/>
                  </a:lnTo>
                  <a:lnTo>
                    <a:pt x="2095" y="1842"/>
                  </a:lnTo>
                  <a:lnTo>
                    <a:pt x="2095" y="1778"/>
                  </a:lnTo>
                  <a:lnTo>
                    <a:pt x="2159" y="1778"/>
                  </a:lnTo>
                  <a:lnTo>
                    <a:pt x="2159" y="1714"/>
                  </a:lnTo>
                  <a:lnTo>
                    <a:pt x="2351" y="1714"/>
                  </a:lnTo>
                  <a:lnTo>
                    <a:pt x="2351" y="1650"/>
                  </a:lnTo>
                  <a:lnTo>
                    <a:pt x="2415" y="1650"/>
                  </a:lnTo>
                  <a:lnTo>
                    <a:pt x="2415" y="1582"/>
                  </a:lnTo>
                  <a:lnTo>
                    <a:pt x="2346" y="1582"/>
                  </a:lnTo>
                  <a:lnTo>
                    <a:pt x="2347" y="1646"/>
                  </a:lnTo>
                  <a:lnTo>
                    <a:pt x="2159" y="1646"/>
                  </a:lnTo>
                  <a:lnTo>
                    <a:pt x="2159" y="1586"/>
                  </a:lnTo>
                  <a:lnTo>
                    <a:pt x="2223" y="1586"/>
                  </a:lnTo>
                  <a:lnTo>
                    <a:pt x="2223" y="1462"/>
                  </a:lnTo>
                  <a:lnTo>
                    <a:pt x="2283" y="1462"/>
                  </a:lnTo>
                  <a:lnTo>
                    <a:pt x="2283" y="1526"/>
                  </a:lnTo>
                  <a:lnTo>
                    <a:pt x="2351" y="1526"/>
                  </a:lnTo>
                  <a:lnTo>
                    <a:pt x="2351" y="1398"/>
                  </a:lnTo>
                  <a:lnTo>
                    <a:pt x="2474" y="1398"/>
                  </a:lnTo>
                  <a:lnTo>
                    <a:pt x="2474" y="1458"/>
                  </a:lnTo>
                  <a:lnTo>
                    <a:pt x="2410" y="1458"/>
                  </a:lnTo>
                  <a:lnTo>
                    <a:pt x="2411" y="1526"/>
                  </a:lnTo>
                  <a:lnTo>
                    <a:pt x="2602" y="1526"/>
                  </a:lnTo>
                  <a:lnTo>
                    <a:pt x="2602" y="1458"/>
                  </a:lnTo>
                  <a:lnTo>
                    <a:pt x="2542" y="1458"/>
                  </a:lnTo>
                  <a:lnTo>
                    <a:pt x="2542" y="1398"/>
                  </a:lnTo>
                  <a:lnTo>
                    <a:pt x="2602" y="1398"/>
                  </a:lnTo>
                  <a:lnTo>
                    <a:pt x="2602" y="1330"/>
                  </a:lnTo>
                  <a:lnTo>
                    <a:pt x="2479" y="1330"/>
                  </a:lnTo>
                  <a:lnTo>
                    <a:pt x="2479" y="1266"/>
                  </a:lnTo>
                  <a:lnTo>
                    <a:pt x="2346" y="1266"/>
                  </a:lnTo>
                  <a:lnTo>
                    <a:pt x="2346" y="1394"/>
                  </a:lnTo>
                  <a:lnTo>
                    <a:pt x="2223" y="1394"/>
                  </a:lnTo>
                  <a:lnTo>
                    <a:pt x="2223" y="1334"/>
                  </a:lnTo>
                  <a:lnTo>
                    <a:pt x="2287" y="1334"/>
                  </a:lnTo>
                  <a:lnTo>
                    <a:pt x="2289" y="1206"/>
                  </a:lnTo>
                  <a:lnTo>
                    <a:pt x="2538" y="1206"/>
                  </a:lnTo>
                  <a:lnTo>
                    <a:pt x="2538" y="1270"/>
                  </a:lnTo>
                  <a:lnTo>
                    <a:pt x="2602" y="1270"/>
                  </a:lnTo>
                  <a:lnTo>
                    <a:pt x="2602" y="1074"/>
                  </a:lnTo>
                  <a:lnTo>
                    <a:pt x="2538" y="1074"/>
                  </a:lnTo>
                  <a:lnTo>
                    <a:pt x="2538" y="1138"/>
                  </a:lnTo>
                  <a:lnTo>
                    <a:pt x="2479" y="1138"/>
                  </a:lnTo>
                  <a:lnTo>
                    <a:pt x="2479" y="1074"/>
                  </a:lnTo>
                  <a:lnTo>
                    <a:pt x="2415" y="1074"/>
                  </a:lnTo>
                  <a:lnTo>
                    <a:pt x="2415" y="1015"/>
                  </a:lnTo>
                  <a:lnTo>
                    <a:pt x="2346" y="1015"/>
                  </a:lnTo>
                  <a:lnTo>
                    <a:pt x="2346" y="1079"/>
                  </a:lnTo>
                  <a:lnTo>
                    <a:pt x="2410" y="1079"/>
                  </a:lnTo>
                  <a:lnTo>
                    <a:pt x="2410" y="1138"/>
                  </a:lnTo>
                  <a:lnTo>
                    <a:pt x="2287" y="1138"/>
                  </a:lnTo>
                  <a:lnTo>
                    <a:pt x="2287" y="1015"/>
                  </a:lnTo>
                  <a:lnTo>
                    <a:pt x="2223" y="1015"/>
                  </a:lnTo>
                  <a:lnTo>
                    <a:pt x="2223" y="891"/>
                  </a:lnTo>
                  <a:lnTo>
                    <a:pt x="2283" y="891"/>
                  </a:lnTo>
                  <a:lnTo>
                    <a:pt x="2283" y="955"/>
                  </a:lnTo>
                  <a:lnTo>
                    <a:pt x="2351" y="955"/>
                  </a:lnTo>
                  <a:lnTo>
                    <a:pt x="2351" y="891"/>
                  </a:lnTo>
                  <a:lnTo>
                    <a:pt x="2410" y="891"/>
                  </a:lnTo>
                  <a:lnTo>
                    <a:pt x="2410" y="955"/>
                  </a:lnTo>
                  <a:lnTo>
                    <a:pt x="2474" y="955"/>
                  </a:lnTo>
                  <a:lnTo>
                    <a:pt x="2474" y="1019"/>
                  </a:lnTo>
                  <a:lnTo>
                    <a:pt x="2602" y="1019"/>
                  </a:lnTo>
                  <a:lnTo>
                    <a:pt x="2602" y="887"/>
                  </a:lnTo>
                  <a:lnTo>
                    <a:pt x="2542" y="887"/>
                  </a:lnTo>
                  <a:lnTo>
                    <a:pt x="2542" y="823"/>
                  </a:lnTo>
                  <a:lnTo>
                    <a:pt x="2474" y="823"/>
                  </a:lnTo>
                  <a:lnTo>
                    <a:pt x="2474" y="887"/>
                  </a:lnTo>
                  <a:lnTo>
                    <a:pt x="2415" y="887"/>
                  </a:lnTo>
                  <a:lnTo>
                    <a:pt x="2415" y="763"/>
                  </a:lnTo>
                  <a:lnTo>
                    <a:pt x="2602" y="763"/>
                  </a:lnTo>
                  <a:lnTo>
                    <a:pt x="2602" y="695"/>
                  </a:lnTo>
                  <a:lnTo>
                    <a:pt x="2542" y="695"/>
                  </a:lnTo>
                  <a:lnTo>
                    <a:pt x="2543" y="567"/>
                  </a:lnTo>
                  <a:lnTo>
                    <a:pt x="2346" y="567"/>
                  </a:lnTo>
                  <a:lnTo>
                    <a:pt x="2346" y="631"/>
                  </a:lnTo>
                  <a:lnTo>
                    <a:pt x="2223" y="631"/>
                  </a:lnTo>
                  <a:lnTo>
                    <a:pt x="2223" y="571"/>
                  </a:lnTo>
                  <a:lnTo>
                    <a:pt x="2287" y="571"/>
                  </a:lnTo>
                  <a:lnTo>
                    <a:pt x="2287" y="507"/>
                  </a:lnTo>
                  <a:lnTo>
                    <a:pt x="2219" y="507"/>
                  </a:lnTo>
                  <a:lnTo>
                    <a:pt x="2218" y="567"/>
                  </a:lnTo>
                  <a:lnTo>
                    <a:pt x="2159" y="567"/>
                  </a:lnTo>
                  <a:lnTo>
                    <a:pt x="2159" y="507"/>
                  </a:lnTo>
                  <a:lnTo>
                    <a:pt x="2095" y="507"/>
                  </a:lnTo>
                  <a:lnTo>
                    <a:pt x="2095" y="316"/>
                  </a:lnTo>
                  <a:lnTo>
                    <a:pt x="1967" y="316"/>
                  </a:lnTo>
                  <a:lnTo>
                    <a:pt x="1967" y="380"/>
                  </a:lnTo>
                  <a:lnTo>
                    <a:pt x="1907" y="380"/>
                  </a:lnTo>
                  <a:lnTo>
                    <a:pt x="1908" y="316"/>
                  </a:lnTo>
                  <a:lnTo>
                    <a:pt x="1839" y="316"/>
                  </a:lnTo>
                  <a:lnTo>
                    <a:pt x="1839" y="380"/>
                  </a:lnTo>
                  <a:lnTo>
                    <a:pt x="1780" y="380"/>
                  </a:lnTo>
                  <a:lnTo>
                    <a:pt x="1779" y="256"/>
                  </a:lnTo>
                  <a:lnTo>
                    <a:pt x="2035" y="256"/>
                  </a:lnTo>
                  <a:lnTo>
                    <a:pt x="2035" y="192"/>
                  </a:lnTo>
                  <a:lnTo>
                    <a:pt x="2095" y="192"/>
                  </a:lnTo>
                  <a:lnTo>
                    <a:pt x="2095" y="0"/>
                  </a:lnTo>
                  <a:lnTo>
                    <a:pt x="1967" y="0"/>
                  </a:lnTo>
                  <a:lnTo>
                    <a:pt x="1967" y="60"/>
                  </a:lnTo>
                  <a:lnTo>
                    <a:pt x="1907" y="60"/>
                  </a:lnTo>
                  <a:lnTo>
                    <a:pt x="1907" y="0"/>
                  </a:lnTo>
                  <a:lnTo>
                    <a:pt x="1711" y="0"/>
                  </a:lnTo>
                  <a:lnTo>
                    <a:pt x="1711" y="124"/>
                  </a:lnTo>
                  <a:lnTo>
                    <a:pt x="1647" y="124"/>
                  </a:lnTo>
                  <a:lnTo>
                    <a:pt x="1647" y="188"/>
                  </a:lnTo>
                  <a:lnTo>
                    <a:pt x="1528" y="188"/>
                  </a:lnTo>
                  <a:lnTo>
                    <a:pt x="1528" y="64"/>
                  </a:lnTo>
                  <a:lnTo>
                    <a:pt x="1588" y="64"/>
                  </a:lnTo>
                  <a:lnTo>
                    <a:pt x="1588" y="0"/>
                  </a:lnTo>
                  <a:lnTo>
                    <a:pt x="1460" y="0"/>
                  </a:lnTo>
                  <a:lnTo>
                    <a:pt x="1460" y="124"/>
                  </a:lnTo>
                  <a:lnTo>
                    <a:pt x="1336" y="124"/>
                  </a:lnTo>
                  <a:lnTo>
                    <a:pt x="1336" y="64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6140451" y="4573588"/>
              <a:ext cx="160338" cy="158750"/>
            </a:xfrm>
            <a:custGeom>
              <a:avLst/>
              <a:gdLst>
                <a:gd name="T0" fmla="*/ 377 w 444"/>
                <a:gd name="T1" fmla="*/ 68 h 444"/>
                <a:gd name="T2" fmla="*/ 379 w 444"/>
                <a:gd name="T3" fmla="*/ 378 h 444"/>
                <a:gd name="T4" fmla="*/ 65 w 444"/>
                <a:gd name="T5" fmla="*/ 380 h 444"/>
                <a:gd name="T6" fmla="*/ 67 w 444"/>
                <a:gd name="T7" fmla="*/ 66 h 444"/>
                <a:gd name="T8" fmla="*/ 377 w 444"/>
                <a:gd name="T9" fmla="*/ 68 h 444"/>
                <a:gd name="T10" fmla="*/ 0 w 444"/>
                <a:gd name="T11" fmla="*/ 444 h 444"/>
                <a:gd name="T12" fmla="*/ 444 w 444"/>
                <a:gd name="T13" fmla="*/ 444 h 444"/>
                <a:gd name="T14" fmla="*/ 444 w 444"/>
                <a:gd name="T15" fmla="*/ 0 h 444"/>
                <a:gd name="T16" fmla="*/ 0 w 444"/>
                <a:gd name="T17" fmla="*/ 0 h 444"/>
                <a:gd name="T18" fmla="*/ 0 w 444"/>
                <a:gd name="T19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4" h="444">
                  <a:moveTo>
                    <a:pt x="377" y="68"/>
                  </a:moveTo>
                  <a:lnTo>
                    <a:pt x="379" y="378"/>
                  </a:lnTo>
                  <a:cubicBezTo>
                    <a:pt x="359" y="386"/>
                    <a:pt x="94" y="386"/>
                    <a:pt x="65" y="380"/>
                  </a:cubicBezTo>
                  <a:cubicBezTo>
                    <a:pt x="59" y="351"/>
                    <a:pt x="59" y="85"/>
                    <a:pt x="67" y="66"/>
                  </a:cubicBezTo>
                  <a:cubicBezTo>
                    <a:pt x="79" y="64"/>
                    <a:pt x="359" y="59"/>
                    <a:pt x="377" y="68"/>
                  </a:cubicBezTo>
                  <a:close/>
                  <a:moveTo>
                    <a:pt x="0" y="444"/>
                  </a:moveTo>
                  <a:lnTo>
                    <a:pt x="444" y="444"/>
                  </a:lnTo>
                  <a:lnTo>
                    <a:pt x="444" y="0"/>
                  </a:lnTo>
                  <a:lnTo>
                    <a:pt x="0" y="0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5360988" y="4573588"/>
              <a:ext cx="160338" cy="158750"/>
            </a:xfrm>
            <a:custGeom>
              <a:avLst/>
              <a:gdLst>
                <a:gd name="T0" fmla="*/ 68 w 444"/>
                <a:gd name="T1" fmla="*/ 68 h 444"/>
                <a:gd name="T2" fmla="*/ 107 w 444"/>
                <a:gd name="T3" fmla="*/ 64 h 444"/>
                <a:gd name="T4" fmla="*/ 378 w 444"/>
                <a:gd name="T5" fmla="*/ 66 h 444"/>
                <a:gd name="T6" fmla="*/ 379 w 444"/>
                <a:gd name="T7" fmla="*/ 380 h 444"/>
                <a:gd name="T8" fmla="*/ 66 w 444"/>
                <a:gd name="T9" fmla="*/ 378 h 444"/>
                <a:gd name="T10" fmla="*/ 68 w 444"/>
                <a:gd name="T11" fmla="*/ 68 h 444"/>
                <a:gd name="T12" fmla="*/ 0 w 444"/>
                <a:gd name="T13" fmla="*/ 444 h 444"/>
                <a:gd name="T14" fmla="*/ 443 w 444"/>
                <a:gd name="T15" fmla="*/ 444 h 444"/>
                <a:gd name="T16" fmla="*/ 444 w 444"/>
                <a:gd name="T17" fmla="*/ 0 h 444"/>
                <a:gd name="T18" fmla="*/ 4 w 444"/>
                <a:gd name="T19" fmla="*/ 0 h 444"/>
                <a:gd name="T20" fmla="*/ 0 w 444"/>
                <a:gd name="T21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4" h="444">
                  <a:moveTo>
                    <a:pt x="68" y="68"/>
                  </a:moveTo>
                  <a:cubicBezTo>
                    <a:pt x="79" y="62"/>
                    <a:pt x="91" y="64"/>
                    <a:pt x="107" y="64"/>
                  </a:cubicBezTo>
                  <a:cubicBezTo>
                    <a:pt x="166" y="64"/>
                    <a:pt x="347" y="61"/>
                    <a:pt x="378" y="66"/>
                  </a:cubicBezTo>
                  <a:cubicBezTo>
                    <a:pt x="386" y="85"/>
                    <a:pt x="386" y="351"/>
                    <a:pt x="379" y="380"/>
                  </a:cubicBezTo>
                  <a:cubicBezTo>
                    <a:pt x="351" y="386"/>
                    <a:pt x="85" y="386"/>
                    <a:pt x="66" y="378"/>
                  </a:cubicBezTo>
                  <a:lnTo>
                    <a:pt x="68" y="68"/>
                  </a:lnTo>
                  <a:close/>
                  <a:moveTo>
                    <a:pt x="0" y="444"/>
                  </a:moveTo>
                  <a:lnTo>
                    <a:pt x="443" y="444"/>
                  </a:lnTo>
                  <a:lnTo>
                    <a:pt x="444" y="0"/>
                  </a:lnTo>
                  <a:lnTo>
                    <a:pt x="4" y="0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5360988" y="5348288"/>
              <a:ext cx="160338" cy="160338"/>
            </a:xfrm>
            <a:custGeom>
              <a:avLst/>
              <a:gdLst>
                <a:gd name="T0" fmla="*/ 68 w 444"/>
                <a:gd name="T1" fmla="*/ 377 h 444"/>
                <a:gd name="T2" fmla="*/ 64 w 444"/>
                <a:gd name="T3" fmla="*/ 338 h 444"/>
                <a:gd name="T4" fmla="*/ 66 w 444"/>
                <a:gd name="T5" fmla="*/ 67 h 444"/>
                <a:gd name="T6" fmla="*/ 379 w 444"/>
                <a:gd name="T7" fmla="*/ 65 h 444"/>
                <a:gd name="T8" fmla="*/ 378 w 444"/>
                <a:gd name="T9" fmla="*/ 379 h 444"/>
                <a:gd name="T10" fmla="*/ 102 w 444"/>
                <a:gd name="T11" fmla="*/ 380 h 444"/>
                <a:gd name="T12" fmla="*/ 68 w 444"/>
                <a:gd name="T13" fmla="*/ 377 h 444"/>
                <a:gd name="T14" fmla="*/ 4 w 444"/>
                <a:gd name="T15" fmla="*/ 444 h 444"/>
                <a:gd name="T16" fmla="*/ 444 w 444"/>
                <a:gd name="T17" fmla="*/ 444 h 444"/>
                <a:gd name="T18" fmla="*/ 443 w 444"/>
                <a:gd name="T19" fmla="*/ 0 h 444"/>
                <a:gd name="T20" fmla="*/ 0 w 444"/>
                <a:gd name="T21" fmla="*/ 0 h 444"/>
                <a:gd name="T22" fmla="*/ 4 w 444"/>
                <a:gd name="T23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4" h="444">
                  <a:moveTo>
                    <a:pt x="68" y="377"/>
                  </a:moveTo>
                  <a:cubicBezTo>
                    <a:pt x="62" y="365"/>
                    <a:pt x="64" y="353"/>
                    <a:pt x="64" y="338"/>
                  </a:cubicBezTo>
                  <a:cubicBezTo>
                    <a:pt x="64" y="279"/>
                    <a:pt x="61" y="97"/>
                    <a:pt x="66" y="67"/>
                  </a:cubicBezTo>
                  <a:cubicBezTo>
                    <a:pt x="85" y="59"/>
                    <a:pt x="351" y="59"/>
                    <a:pt x="379" y="65"/>
                  </a:cubicBezTo>
                  <a:cubicBezTo>
                    <a:pt x="386" y="94"/>
                    <a:pt x="386" y="359"/>
                    <a:pt x="378" y="379"/>
                  </a:cubicBezTo>
                  <a:cubicBezTo>
                    <a:pt x="347" y="384"/>
                    <a:pt x="162" y="380"/>
                    <a:pt x="102" y="380"/>
                  </a:cubicBezTo>
                  <a:lnTo>
                    <a:pt x="68" y="377"/>
                  </a:lnTo>
                  <a:close/>
                  <a:moveTo>
                    <a:pt x="4" y="444"/>
                  </a:moveTo>
                  <a:lnTo>
                    <a:pt x="444" y="444"/>
                  </a:lnTo>
                  <a:lnTo>
                    <a:pt x="443" y="0"/>
                  </a:lnTo>
                  <a:lnTo>
                    <a:pt x="0" y="0"/>
                  </a:lnTo>
                  <a:lnTo>
                    <a:pt x="4" y="444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5407026" y="4618038"/>
              <a:ext cx="69850" cy="69850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5407026" y="5394325"/>
              <a:ext cx="69850" cy="69850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6184901" y="4618038"/>
              <a:ext cx="71438" cy="69850"/>
            </a:xfrm>
            <a:custGeom>
              <a:avLst/>
              <a:gdLst>
                <a:gd name="T0" fmla="*/ 0 w 197"/>
                <a:gd name="T1" fmla="*/ 196 h 196"/>
                <a:gd name="T2" fmla="*/ 197 w 197"/>
                <a:gd name="T3" fmla="*/ 196 h 196"/>
                <a:gd name="T4" fmla="*/ 197 w 197"/>
                <a:gd name="T5" fmla="*/ 0 h 196"/>
                <a:gd name="T6" fmla="*/ 1 w 197"/>
                <a:gd name="T7" fmla="*/ 0 h 196"/>
                <a:gd name="T8" fmla="*/ 0 w 197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6">
                  <a:moveTo>
                    <a:pt x="0" y="196"/>
                  </a:moveTo>
                  <a:lnTo>
                    <a:pt x="197" y="196"/>
                  </a:lnTo>
                  <a:lnTo>
                    <a:pt x="197" y="0"/>
                  </a:lnTo>
                  <a:lnTo>
                    <a:pt x="1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5772151" y="4776788"/>
              <a:ext cx="49213" cy="47625"/>
            </a:xfrm>
            <a:custGeom>
              <a:avLst/>
              <a:gdLst>
                <a:gd name="T0" fmla="*/ 0 w 133"/>
                <a:gd name="T1" fmla="*/ 132 h 132"/>
                <a:gd name="T2" fmla="*/ 133 w 133"/>
                <a:gd name="T3" fmla="*/ 132 h 132"/>
                <a:gd name="T4" fmla="*/ 132 w 133"/>
                <a:gd name="T5" fmla="*/ 64 h 132"/>
                <a:gd name="T6" fmla="*/ 68 w 133"/>
                <a:gd name="T7" fmla="*/ 64 h 132"/>
                <a:gd name="T8" fmla="*/ 68 w 133"/>
                <a:gd name="T9" fmla="*/ 0 h 132"/>
                <a:gd name="T10" fmla="*/ 0 w 133"/>
                <a:gd name="T11" fmla="*/ 0 h 132"/>
                <a:gd name="T12" fmla="*/ 0 w 133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2">
                  <a:moveTo>
                    <a:pt x="0" y="132"/>
                  </a:moveTo>
                  <a:lnTo>
                    <a:pt x="133" y="132"/>
                  </a:lnTo>
                  <a:lnTo>
                    <a:pt x="132" y="64"/>
                  </a:lnTo>
                  <a:lnTo>
                    <a:pt x="68" y="64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6254751" y="5165725"/>
              <a:ext cx="46038" cy="47625"/>
            </a:xfrm>
            <a:custGeom>
              <a:avLst/>
              <a:gdLst>
                <a:gd name="T0" fmla="*/ 0 w 128"/>
                <a:gd name="T1" fmla="*/ 68 h 132"/>
                <a:gd name="T2" fmla="*/ 64 w 128"/>
                <a:gd name="T3" fmla="*/ 68 h 132"/>
                <a:gd name="T4" fmla="*/ 64 w 128"/>
                <a:gd name="T5" fmla="*/ 132 h 132"/>
                <a:gd name="T6" fmla="*/ 128 w 128"/>
                <a:gd name="T7" fmla="*/ 132 h 132"/>
                <a:gd name="T8" fmla="*/ 128 w 128"/>
                <a:gd name="T9" fmla="*/ 0 h 132"/>
                <a:gd name="T10" fmla="*/ 0 w 128"/>
                <a:gd name="T11" fmla="*/ 0 h 132"/>
                <a:gd name="T12" fmla="*/ 0 w 128"/>
                <a:gd name="T13" fmla="*/ 6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132">
                  <a:moveTo>
                    <a:pt x="0" y="68"/>
                  </a:moveTo>
                  <a:lnTo>
                    <a:pt x="64" y="68"/>
                  </a:lnTo>
                  <a:lnTo>
                    <a:pt x="64" y="132"/>
                  </a:lnTo>
                  <a:lnTo>
                    <a:pt x="128" y="132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6276976" y="5233988"/>
              <a:ext cx="23813" cy="71438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auto">
            <a:xfrm>
              <a:off x="5635626" y="4618038"/>
              <a:ext cx="47625" cy="2381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Rectangle 16"/>
            <p:cNvSpPr>
              <a:spLocks noChangeArrowheads="1"/>
            </p:cNvSpPr>
            <p:nvPr/>
          </p:nvSpPr>
          <p:spPr bwMode="auto">
            <a:xfrm>
              <a:off x="6138863" y="5348288"/>
              <a:ext cx="25400" cy="2381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7"/>
            <p:cNvSpPr>
              <a:spLocks/>
            </p:cNvSpPr>
            <p:nvPr/>
          </p:nvSpPr>
          <p:spPr bwMode="auto">
            <a:xfrm>
              <a:off x="5545138" y="5324475"/>
              <a:ext cx="23813" cy="25400"/>
            </a:xfrm>
            <a:custGeom>
              <a:avLst/>
              <a:gdLst>
                <a:gd name="T0" fmla="*/ 0 w 65"/>
                <a:gd name="T1" fmla="*/ 68 h 68"/>
                <a:gd name="T2" fmla="*/ 64 w 65"/>
                <a:gd name="T3" fmla="*/ 68 h 68"/>
                <a:gd name="T4" fmla="*/ 65 w 65"/>
                <a:gd name="T5" fmla="*/ 0 h 68"/>
                <a:gd name="T6" fmla="*/ 0 w 65"/>
                <a:gd name="T7" fmla="*/ 0 h 68"/>
                <a:gd name="T8" fmla="*/ 0 w 65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8">
                  <a:moveTo>
                    <a:pt x="0" y="68"/>
                  </a:moveTo>
                  <a:lnTo>
                    <a:pt x="64" y="68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5360988" y="5257800"/>
              <a:ext cx="23813" cy="23813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5635626" y="4573588"/>
              <a:ext cx="25400" cy="222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5545138" y="5370513"/>
              <a:ext cx="22225" cy="25400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Rectangle 21"/>
            <p:cNvSpPr>
              <a:spLocks noChangeArrowheads="1"/>
            </p:cNvSpPr>
            <p:nvPr/>
          </p:nvSpPr>
          <p:spPr bwMode="auto">
            <a:xfrm>
              <a:off x="5360988" y="5303838"/>
              <a:ext cx="23813" cy="22225"/>
            </a:xfrm>
            <a:prstGeom prst="rect">
              <a:avLst/>
            </a:prstGeom>
            <a:solidFill>
              <a:srgbClr val="14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5690277" y="3009935"/>
            <a:ext cx="942976" cy="935038"/>
            <a:chOff x="5700713" y="2933700"/>
            <a:chExt cx="942976" cy="935038"/>
          </a:xfrm>
        </p:grpSpPr>
        <p:sp>
          <p:nvSpPr>
            <p:cNvPr id="49" name="Freeform 22"/>
            <p:cNvSpPr>
              <a:spLocks noEditPoints="1"/>
            </p:cNvSpPr>
            <p:nvPr/>
          </p:nvSpPr>
          <p:spPr bwMode="auto">
            <a:xfrm>
              <a:off x="5703888" y="2933700"/>
              <a:ext cx="939800" cy="935038"/>
            </a:xfrm>
            <a:custGeom>
              <a:avLst/>
              <a:gdLst>
                <a:gd name="T0" fmla="*/ 2478 w 2602"/>
                <a:gd name="T1" fmla="*/ 2472 h 2600"/>
                <a:gd name="T2" fmla="*/ 2091 w 2602"/>
                <a:gd name="T3" fmla="*/ 2472 h 2600"/>
                <a:gd name="T4" fmla="*/ 1839 w 2602"/>
                <a:gd name="T5" fmla="*/ 2157 h 2600"/>
                <a:gd name="T6" fmla="*/ 1711 w 2602"/>
                <a:gd name="T7" fmla="*/ 2216 h 2600"/>
                <a:gd name="T8" fmla="*/ 1336 w 2602"/>
                <a:gd name="T9" fmla="*/ 2157 h 2600"/>
                <a:gd name="T10" fmla="*/ 1647 w 2602"/>
                <a:gd name="T11" fmla="*/ 2033 h 2600"/>
                <a:gd name="T12" fmla="*/ 1204 w 2602"/>
                <a:gd name="T13" fmla="*/ 2093 h 2600"/>
                <a:gd name="T14" fmla="*/ 893 w 2602"/>
                <a:gd name="T15" fmla="*/ 2472 h 2600"/>
                <a:gd name="T16" fmla="*/ 1332 w 2602"/>
                <a:gd name="T17" fmla="*/ 2029 h 2600"/>
                <a:gd name="T18" fmla="*/ 1524 w 2602"/>
                <a:gd name="T19" fmla="*/ 1841 h 2600"/>
                <a:gd name="T20" fmla="*/ 829 w 2602"/>
                <a:gd name="T21" fmla="*/ 1841 h 2600"/>
                <a:gd name="T22" fmla="*/ 1971 w 2602"/>
                <a:gd name="T23" fmla="*/ 1965 h 2600"/>
                <a:gd name="T24" fmla="*/ 320 w 2602"/>
                <a:gd name="T25" fmla="*/ 1713 h 2600"/>
                <a:gd name="T26" fmla="*/ 893 w 2602"/>
                <a:gd name="T27" fmla="*/ 1649 h 2600"/>
                <a:gd name="T28" fmla="*/ 1903 w 2602"/>
                <a:gd name="T29" fmla="*/ 1645 h 2600"/>
                <a:gd name="T30" fmla="*/ 2415 w 2602"/>
                <a:gd name="T31" fmla="*/ 1462 h 2600"/>
                <a:gd name="T32" fmla="*/ 1716 w 2602"/>
                <a:gd name="T33" fmla="*/ 1837 h 2600"/>
                <a:gd name="T34" fmla="*/ 2223 w 2602"/>
                <a:gd name="T35" fmla="*/ 1398 h 2600"/>
                <a:gd name="T36" fmla="*/ 1208 w 2602"/>
                <a:gd name="T37" fmla="*/ 1709 h 2600"/>
                <a:gd name="T38" fmla="*/ 1647 w 2602"/>
                <a:gd name="T39" fmla="*/ 1334 h 2600"/>
                <a:gd name="T40" fmla="*/ 633 w 2602"/>
                <a:gd name="T41" fmla="*/ 1586 h 2600"/>
                <a:gd name="T42" fmla="*/ 194 w 2602"/>
                <a:gd name="T43" fmla="*/ 1645 h 2600"/>
                <a:gd name="T44" fmla="*/ 1460 w 2602"/>
                <a:gd name="T45" fmla="*/ 1270 h 2600"/>
                <a:gd name="T46" fmla="*/ 1528 w 2602"/>
                <a:gd name="T47" fmla="*/ 1266 h 2600"/>
                <a:gd name="T48" fmla="*/ 1017 w 2602"/>
                <a:gd name="T49" fmla="*/ 1142 h 2600"/>
                <a:gd name="T50" fmla="*/ 765 w 2602"/>
                <a:gd name="T51" fmla="*/ 1206 h 2600"/>
                <a:gd name="T52" fmla="*/ 1652 w 2602"/>
                <a:gd name="T53" fmla="*/ 1019 h 2600"/>
                <a:gd name="T54" fmla="*/ 637 w 2602"/>
                <a:gd name="T55" fmla="*/ 1074 h 2600"/>
                <a:gd name="T56" fmla="*/ 1144 w 2602"/>
                <a:gd name="T57" fmla="*/ 951 h 2600"/>
                <a:gd name="T58" fmla="*/ 1971 w 2602"/>
                <a:gd name="T59" fmla="*/ 763 h 2600"/>
                <a:gd name="T60" fmla="*/ 1583 w 2602"/>
                <a:gd name="T61" fmla="*/ 1074 h 2600"/>
                <a:gd name="T62" fmla="*/ 1208 w 2602"/>
                <a:gd name="T63" fmla="*/ 823 h 2600"/>
                <a:gd name="T64" fmla="*/ 1144 w 2602"/>
                <a:gd name="T65" fmla="*/ 759 h 2600"/>
                <a:gd name="T66" fmla="*/ 1336 w 2602"/>
                <a:gd name="T67" fmla="*/ 571 h 2600"/>
                <a:gd name="T68" fmla="*/ 1647 w 2602"/>
                <a:gd name="T69" fmla="*/ 384 h 2600"/>
                <a:gd name="T70" fmla="*/ 1903 w 2602"/>
                <a:gd name="T71" fmla="*/ 384 h 2600"/>
                <a:gd name="T72" fmla="*/ 1272 w 2602"/>
                <a:gd name="T73" fmla="*/ 320 h 2600"/>
                <a:gd name="T74" fmla="*/ 1647 w 2602"/>
                <a:gd name="T75" fmla="*/ 192 h 2600"/>
                <a:gd name="T76" fmla="*/ 1400 w 2602"/>
                <a:gd name="T77" fmla="*/ 256 h 2600"/>
                <a:gd name="T78" fmla="*/ 761 w 2602"/>
                <a:gd name="T79" fmla="*/ 448 h 2600"/>
                <a:gd name="T80" fmla="*/ 894 w 2602"/>
                <a:gd name="T81" fmla="*/ 1014 h 2600"/>
                <a:gd name="T82" fmla="*/ 893 w 2602"/>
                <a:gd name="T83" fmla="*/ 567 h 2600"/>
                <a:gd name="T84" fmla="*/ 324 w 2602"/>
                <a:gd name="T85" fmla="*/ 631 h 2600"/>
                <a:gd name="T86" fmla="*/ 761 w 2602"/>
                <a:gd name="T87" fmla="*/ 695 h 2600"/>
                <a:gd name="T88" fmla="*/ 381 w 2602"/>
                <a:gd name="T89" fmla="*/ 887 h 2600"/>
                <a:gd name="T90" fmla="*/ 130 w 2602"/>
                <a:gd name="T91" fmla="*/ 1014 h 2600"/>
                <a:gd name="T92" fmla="*/ 62 w 2602"/>
                <a:gd name="T93" fmla="*/ 1398 h 2600"/>
                <a:gd name="T94" fmla="*/ 318 w 2602"/>
                <a:gd name="T95" fmla="*/ 2093 h 2600"/>
                <a:gd name="T96" fmla="*/ 825 w 2602"/>
                <a:gd name="T97" fmla="*/ 1905 h 2600"/>
                <a:gd name="T98" fmla="*/ 1080 w 2602"/>
                <a:gd name="T99" fmla="*/ 2540 h 2600"/>
                <a:gd name="T100" fmla="*/ 2095 w 2602"/>
                <a:gd name="T101" fmla="*/ 2600 h 2600"/>
                <a:gd name="T102" fmla="*/ 2351 w 2602"/>
                <a:gd name="T103" fmla="*/ 2157 h 2600"/>
                <a:gd name="T104" fmla="*/ 2223 w 2602"/>
                <a:gd name="T105" fmla="*/ 1777 h 2600"/>
                <a:gd name="T106" fmla="*/ 2602 w 2602"/>
                <a:gd name="T107" fmla="*/ 1522 h 2600"/>
                <a:gd name="T108" fmla="*/ 2474 w 2602"/>
                <a:gd name="T109" fmla="*/ 695 h 2600"/>
                <a:gd name="T110" fmla="*/ 2095 w 2602"/>
                <a:gd name="T111" fmla="*/ 1142 h 2600"/>
                <a:gd name="T112" fmla="*/ 2155 w 2602"/>
                <a:gd name="T113" fmla="*/ 1334 h 2600"/>
                <a:gd name="T114" fmla="*/ 2223 w 2602"/>
                <a:gd name="T115" fmla="*/ 887 h 2600"/>
                <a:gd name="T116" fmla="*/ 2031 w 2602"/>
                <a:gd name="T117" fmla="*/ 0 h 2600"/>
                <a:gd name="T118" fmla="*/ 1711 w 2602"/>
                <a:gd name="T119" fmla="*/ 60 h 2600"/>
                <a:gd name="T120" fmla="*/ 889 w 2602"/>
                <a:gd name="T121" fmla="*/ 188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2" h="2600">
                  <a:moveTo>
                    <a:pt x="2415" y="2476"/>
                  </a:moveTo>
                  <a:lnTo>
                    <a:pt x="2474" y="2476"/>
                  </a:lnTo>
                  <a:lnTo>
                    <a:pt x="2474" y="2536"/>
                  </a:lnTo>
                  <a:lnTo>
                    <a:pt x="2415" y="2536"/>
                  </a:lnTo>
                  <a:lnTo>
                    <a:pt x="2415" y="2476"/>
                  </a:lnTo>
                  <a:close/>
                  <a:moveTo>
                    <a:pt x="1780" y="2476"/>
                  </a:moveTo>
                  <a:lnTo>
                    <a:pt x="1839" y="2476"/>
                  </a:lnTo>
                  <a:lnTo>
                    <a:pt x="1839" y="2536"/>
                  </a:lnTo>
                  <a:lnTo>
                    <a:pt x="1779" y="2536"/>
                  </a:lnTo>
                  <a:lnTo>
                    <a:pt x="1780" y="2476"/>
                  </a:lnTo>
                  <a:close/>
                  <a:moveTo>
                    <a:pt x="829" y="2476"/>
                  </a:moveTo>
                  <a:lnTo>
                    <a:pt x="889" y="2476"/>
                  </a:lnTo>
                  <a:lnTo>
                    <a:pt x="889" y="2536"/>
                  </a:lnTo>
                  <a:lnTo>
                    <a:pt x="829" y="2536"/>
                  </a:lnTo>
                  <a:lnTo>
                    <a:pt x="829" y="2476"/>
                  </a:lnTo>
                  <a:close/>
                  <a:moveTo>
                    <a:pt x="2479" y="2412"/>
                  </a:moveTo>
                  <a:lnTo>
                    <a:pt x="2538" y="2412"/>
                  </a:lnTo>
                  <a:lnTo>
                    <a:pt x="2538" y="2472"/>
                  </a:lnTo>
                  <a:lnTo>
                    <a:pt x="2478" y="2472"/>
                  </a:lnTo>
                  <a:lnTo>
                    <a:pt x="2479" y="2412"/>
                  </a:lnTo>
                  <a:close/>
                  <a:moveTo>
                    <a:pt x="1528" y="2412"/>
                  </a:moveTo>
                  <a:lnTo>
                    <a:pt x="1583" y="2412"/>
                  </a:lnTo>
                  <a:lnTo>
                    <a:pt x="1583" y="2472"/>
                  </a:lnTo>
                  <a:lnTo>
                    <a:pt x="1528" y="2472"/>
                  </a:lnTo>
                  <a:lnTo>
                    <a:pt x="1528" y="2412"/>
                  </a:lnTo>
                  <a:close/>
                  <a:moveTo>
                    <a:pt x="1971" y="2349"/>
                  </a:moveTo>
                  <a:lnTo>
                    <a:pt x="2219" y="2349"/>
                  </a:lnTo>
                  <a:lnTo>
                    <a:pt x="2219" y="2412"/>
                  </a:lnTo>
                  <a:lnTo>
                    <a:pt x="2287" y="2412"/>
                  </a:lnTo>
                  <a:lnTo>
                    <a:pt x="2287" y="2349"/>
                  </a:lnTo>
                  <a:lnTo>
                    <a:pt x="2346" y="2349"/>
                  </a:lnTo>
                  <a:lnTo>
                    <a:pt x="2346" y="2536"/>
                  </a:lnTo>
                  <a:lnTo>
                    <a:pt x="2287" y="2536"/>
                  </a:lnTo>
                  <a:lnTo>
                    <a:pt x="2287" y="2472"/>
                  </a:lnTo>
                  <a:lnTo>
                    <a:pt x="2159" y="2472"/>
                  </a:lnTo>
                  <a:lnTo>
                    <a:pt x="2159" y="2408"/>
                  </a:lnTo>
                  <a:lnTo>
                    <a:pt x="2091" y="2408"/>
                  </a:lnTo>
                  <a:lnTo>
                    <a:pt x="2091" y="2472"/>
                  </a:lnTo>
                  <a:lnTo>
                    <a:pt x="2035" y="2472"/>
                  </a:lnTo>
                  <a:lnTo>
                    <a:pt x="2035" y="2408"/>
                  </a:lnTo>
                  <a:lnTo>
                    <a:pt x="1971" y="2408"/>
                  </a:lnTo>
                  <a:lnTo>
                    <a:pt x="1971" y="2349"/>
                  </a:lnTo>
                  <a:close/>
                  <a:moveTo>
                    <a:pt x="1464" y="2285"/>
                  </a:moveTo>
                  <a:lnTo>
                    <a:pt x="1583" y="2285"/>
                  </a:lnTo>
                  <a:lnTo>
                    <a:pt x="1583" y="2344"/>
                  </a:lnTo>
                  <a:lnTo>
                    <a:pt x="1464" y="2344"/>
                  </a:lnTo>
                  <a:lnTo>
                    <a:pt x="1464" y="2285"/>
                  </a:lnTo>
                  <a:close/>
                  <a:moveTo>
                    <a:pt x="2095" y="2093"/>
                  </a:moveTo>
                  <a:lnTo>
                    <a:pt x="2282" y="2093"/>
                  </a:lnTo>
                  <a:lnTo>
                    <a:pt x="2283" y="2280"/>
                  </a:lnTo>
                  <a:lnTo>
                    <a:pt x="2095" y="2280"/>
                  </a:lnTo>
                  <a:lnTo>
                    <a:pt x="2095" y="2093"/>
                  </a:lnTo>
                  <a:close/>
                  <a:moveTo>
                    <a:pt x="1716" y="2221"/>
                  </a:moveTo>
                  <a:lnTo>
                    <a:pt x="1780" y="2221"/>
                  </a:lnTo>
                  <a:lnTo>
                    <a:pt x="1780" y="2093"/>
                  </a:lnTo>
                  <a:lnTo>
                    <a:pt x="1839" y="2093"/>
                  </a:lnTo>
                  <a:lnTo>
                    <a:pt x="1839" y="2157"/>
                  </a:lnTo>
                  <a:lnTo>
                    <a:pt x="1903" y="2157"/>
                  </a:lnTo>
                  <a:lnTo>
                    <a:pt x="1903" y="2221"/>
                  </a:lnTo>
                  <a:lnTo>
                    <a:pt x="2031" y="2221"/>
                  </a:lnTo>
                  <a:lnTo>
                    <a:pt x="2031" y="2280"/>
                  </a:lnTo>
                  <a:lnTo>
                    <a:pt x="1967" y="2280"/>
                  </a:lnTo>
                  <a:lnTo>
                    <a:pt x="1967" y="2344"/>
                  </a:lnTo>
                  <a:lnTo>
                    <a:pt x="1903" y="2344"/>
                  </a:lnTo>
                  <a:lnTo>
                    <a:pt x="1903" y="2408"/>
                  </a:lnTo>
                  <a:lnTo>
                    <a:pt x="1780" y="2408"/>
                  </a:lnTo>
                  <a:lnTo>
                    <a:pt x="1780" y="2349"/>
                  </a:lnTo>
                  <a:lnTo>
                    <a:pt x="1843" y="2349"/>
                  </a:lnTo>
                  <a:lnTo>
                    <a:pt x="1843" y="2280"/>
                  </a:lnTo>
                  <a:lnTo>
                    <a:pt x="1716" y="2280"/>
                  </a:lnTo>
                  <a:lnTo>
                    <a:pt x="1716" y="2221"/>
                  </a:lnTo>
                  <a:close/>
                  <a:moveTo>
                    <a:pt x="1528" y="2093"/>
                  </a:moveTo>
                  <a:lnTo>
                    <a:pt x="1583" y="2093"/>
                  </a:lnTo>
                  <a:lnTo>
                    <a:pt x="1583" y="2157"/>
                  </a:lnTo>
                  <a:lnTo>
                    <a:pt x="1711" y="2157"/>
                  </a:lnTo>
                  <a:lnTo>
                    <a:pt x="1711" y="2216"/>
                  </a:lnTo>
                  <a:lnTo>
                    <a:pt x="1647" y="2216"/>
                  </a:lnTo>
                  <a:lnTo>
                    <a:pt x="1647" y="2280"/>
                  </a:lnTo>
                  <a:lnTo>
                    <a:pt x="1588" y="2280"/>
                  </a:lnTo>
                  <a:lnTo>
                    <a:pt x="1588" y="2216"/>
                  </a:lnTo>
                  <a:lnTo>
                    <a:pt x="1528" y="2216"/>
                  </a:lnTo>
                  <a:lnTo>
                    <a:pt x="1528" y="2093"/>
                  </a:lnTo>
                  <a:close/>
                  <a:moveTo>
                    <a:pt x="1396" y="2349"/>
                  </a:moveTo>
                  <a:lnTo>
                    <a:pt x="1460" y="2349"/>
                  </a:lnTo>
                  <a:lnTo>
                    <a:pt x="1460" y="2472"/>
                  </a:lnTo>
                  <a:lnTo>
                    <a:pt x="1400" y="2472"/>
                  </a:lnTo>
                  <a:lnTo>
                    <a:pt x="1400" y="2408"/>
                  </a:lnTo>
                  <a:lnTo>
                    <a:pt x="1332" y="2408"/>
                  </a:lnTo>
                  <a:lnTo>
                    <a:pt x="1332" y="2472"/>
                  </a:lnTo>
                  <a:lnTo>
                    <a:pt x="1268" y="2472"/>
                  </a:lnTo>
                  <a:lnTo>
                    <a:pt x="1268" y="2536"/>
                  </a:lnTo>
                  <a:lnTo>
                    <a:pt x="1144" y="2536"/>
                  </a:lnTo>
                  <a:lnTo>
                    <a:pt x="1144" y="2349"/>
                  </a:lnTo>
                  <a:lnTo>
                    <a:pt x="1336" y="2349"/>
                  </a:lnTo>
                  <a:lnTo>
                    <a:pt x="1336" y="2157"/>
                  </a:lnTo>
                  <a:lnTo>
                    <a:pt x="1400" y="2157"/>
                  </a:lnTo>
                  <a:lnTo>
                    <a:pt x="1400" y="2093"/>
                  </a:lnTo>
                  <a:lnTo>
                    <a:pt x="1460" y="2093"/>
                  </a:lnTo>
                  <a:lnTo>
                    <a:pt x="1460" y="2216"/>
                  </a:lnTo>
                  <a:lnTo>
                    <a:pt x="1396" y="2216"/>
                  </a:lnTo>
                  <a:lnTo>
                    <a:pt x="1396" y="2349"/>
                  </a:lnTo>
                  <a:close/>
                  <a:moveTo>
                    <a:pt x="1971" y="2093"/>
                  </a:moveTo>
                  <a:lnTo>
                    <a:pt x="2031" y="2093"/>
                  </a:lnTo>
                  <a:lnTo>
                    <a:pt x="2031" y="2152"/>
                  </a:lnTo>
                  <a:lnTo>
                    <a:pt x="1971" y="2152"/>
                  </a:lnTo>
                  <a:lnTo>
                    <a:pt x="1971" y="2093"/>
                  </a:lnTo>
                  <a:close/>
                  <a:moveTo>
                    <a:pt x="573" y="2093"/>
                  </a:moveTo>
                  <a:lnTo>
                    <a:pt x="633" y="2093"/>
                  </a:lnTo>
                  <a:lnTo>
                    <a:pt x="633" y="2152"/>
                  </a:lnTo>
                  <a:lnTo>
                    <a:pt x="573" y="2152"/>
                  </a:lnTo>
                  <a:lnTo>
                    <a:pt x="573" y="2093"/>
                  </a:lnTo>
                  <a:close/>
                  <a:moveTo>
                    <a:pt x="1588" y="1969"/>
                  </a:moveTo>
                  <a:lnTo>
                    <a:pt x="1647" y="1969"/>
                  </a:lnTo>
                  <a:lnTo>
                    <a:pt x="1647" y="2033"/>
                  </a:lnTo>
                  <a:lnTo>
                    <a:pt x="1775" y="2033"/>
                  </a:lnTo>
                  <a:lnTo>
                    <a:pt x="1775" y="2089"/>
                  </a:lnTo>
                  <a:lnTo>
                    <a:pt x="1588" y="2089"/>
                  </a:lnTo>
                  <a:lnTo>
                    <a:pt x="1588" y="1969"/>
                  </a:lnTo>
                  <a:close/>
                  <a:moveTo>
                    <a:pt x="637" y="2033"/>
                  </a:moveTo>
                  <a:lnTo>
                    <a:pt x="697" y="2033"/>
                  </a:lnTo>
                  <a:lnTo>
                    <a:pt x="697" y="2089"/>
                  </a:lnTo>
                  <a:lnTo>
                    <a:pt x="637" y="2089"/>
                  </a:lnTo>
                  <a:lnTo>
                    <a:pt x="637" y="2033"/>
                  </a:lnTo>
                  <a:close/>
                  <a:moveTo>
                    <a:pt x="2159" y="1905"/>
                  </a:moveTo>
                  <a:lnTo>
                    <a:pt x="2218" y="1905"/>
                  </a:lnTo>
                  <a:lnTo>
                    <a:pt x="2219" y="1969"/>
                  </a:lnTo>
                  <a:lnTo>
                    <a:pt x="2287" y="1969"/>
                  </a:lnTo>
                  <a:lnTo>
                    <a:pt x="2287" y="1905"/>
                  </a:lnTo>
                  <a:lnTo>
                    <a:pt x="2346" y="1905"/>
                  </a:lnTo>
                  <a:lnTo>
                    <a:pt x="2346" y="2029"/>
                  </a:lnTo>
                  <a:lnTo>
                    <a:pt x="2159" y="2029"/>
                  </a:lnTo>
                  <a:lnTo>
                    <a:pt x="2159" y="1905"/>
                  </a:lnTo>
                  <a:close/>
                  <a:moveTo>
                    <a:pt x="1204" y="2093"/>
                  </a:moveTo>
                  <a:lnTo>
                    <a:pt x="1332" y="2093"/>
                  </a:lnTo>
                  <a:lnTo>
                    <a:pt x="1332" y="2152"/>
                  </a:lnTo>
                  <a:lnTo>
                    <a:pt x="1268" y="2152"/>
                  </a:lnTo>
                  <a:lnTo>
                    <a:pt x="1268" y="2280"/>
                  </a:lnTo>
                  <a:lnTo>
                    <a:pt x="1208" y="2280"/>
                  </a:lnTo>
                  <a:lnTo>
                    <a:pt x="1208" y="2216"/>
                  </a:lnTo>
                  <a:lnTo>
                    <a:pt x="1144" y="2216"/>
                  </a:lnTo>
                  <a:lnTo>
                    <a:pt x="1144" y="2152"/>
                  </a:lnTo>
                  <a:lnTo>
                    <a:pt x="1076" y="2152"/>
                  </a:lnTo>
                  <a:lnTo>
                    <a:pt x="1076" y="2285"/>
                  </a:lnTo>
                  <a:lnTo>
                    <a:pt x="1140" y="2285"/>
                  </a:lnTo>
                  <a:lnTo>
                    <a:pt x="1140" y="2344"/>
                  </a:lnTo>
                  <a:lnTo>
                    <a:pt x="1076" y="2344"/>
                  </a:lnTo>
                  <a:lnTo>
                    <a:pt x="1076" y="2472"/>
                  </a:lnTo>
                  <a:lnTo>
                    <a:pt x="1021" y="2472"/>
                  </a:lnTo>
                  <a:lnTo>
                    <a:pt x="1021" y="2408"/>
                  </a:lnTo>
                  <a:lnTo>
                    <a:pt x="953" y="2408"/>
                  </a:lnTo>
                  <a:lnTo>
                    <a:pt x="953" y="2472"/>
                  </a:lnTo>
                  <a:lnTo>
                    <a:pt x="893" y="2472"/>
                  </a:lnTo>
                  <a:lnTo>
                    <a:pt x="893" y="2349"/>
                  </a:lnTo>
                  <a:lnTo>
                    <a:pt x="1021" y="2349"/>
                  </a:lnTo>
                  <a:lnTo>
                    <a:pt x="1021" y="2280"/>
                  </a:lnTo>
                  <a:lnTo>
                    <a:pt x="957" y="2280"/>
                  </a:lnTo>
                  <a:lnTo>
                    <a:pt x="957" y="2152"/>
                  </a:lnTo>
                  <a:lnTo>
                    <a:pt x="893" y="2152"/>
                  </a:lnTo>
                  <a:lnTo>
                    <a:pt x="893" y="2033"/>
                  </a:lnTo>
                  <a:lnTo>
                    <a:pt x="953" y="2033"/>
                  </a:lnTo>
                  <a:lnTo>
                    <a:pt x="953" y="2093"/>
                  </a:lnTo>
                  <a:lnTo>
                    <a:pt x="1081" y="2093"/>
                  </a:lnTo>
                  <a:lnTo>
                    <a:pt x="1080" y="2033"/>
                  </a:lnTo>
                  <a:lnTo>
                    <a:pt x="1144" y="2033"/>
                  </a:lnTo>
                  <a:lnTo>
                    <a:pt x="1144" y="1969"/>
                  </a:lnTo>
                  <a:lnTo>
                    <a:pt x="1208" y="1969"/>
                  </a:lnTo>
                  <a:lnTo>
                    <a:pt x="1208" y="1905"/>
                  </a:lnTo>
                  <a:lnTo>
                    <a:pt x="1268" y="1905"/>
                  </a:lnTo>
                  <a:lnTo>
                    <a:pt x="1268" y="1969"/>
                  </a:lnTo>
                  <a:lnTo>
                    <a:pt x="1332" y="1969"/>
                  </a:lnTo>
                  <a:lnTo>
                    <a:pt x="1332" y="2029"/>
                  </a:lnTo>
                  <a:lnTo>
                    <a:pt x="1204" y="2029"/>
                  </a:lnTo>
                  <a:lnTo>
                    <a:pt x="1204" y="2093"/>
                  </a:lnTo>
                  <a:close/>
                  <a:moveTo>
                    <a:pt x="957" y="1841"/>
                  </a:moveTo>
                  <a:lnTo>
                    <a:pt x="1017" y="1841"/>
                  </a:lnTo>
                  <a:lnTo>
                    <a:pt x="1017" y="1905"/>
                  </a:lnTo>
                  <a:lnTo>
                    <a:pt x="1076" y="1905"/>
                  </a:lnTo>
                  <a:lnTo>
                    <a:pt x="1076" y="2029"/>
                  </a:lnTo>
                  <a:lnTo>
                    <a:pt x="957" y="2029"/>
                  </a:lnTo>
                  <a:lnTo>
                    <a:pt x="957" y="1841"/>
                  </a:lnTo>
                  <a:close/>
                  <a:moveTo>
                    <a:pt x="386" y="1969"/>
                  </a:moveTo>
                  <a:lnTo>
                    <a:pt x="445" y="1969"/>
                  </a:lnTo>
                  <a:lnTo>
                    <a:pt x="445" y="2029"/>
                  </a:lnTo>
                  <a:lnTo>
                    <a:pt x="386" y="2029"/>
                  </a:lnTo>
                  <a:lnTo>
                    <a:pt x="386" y="1969"/>
                  </a:lnTo>
                  <a:close/>
                  <a:moveTo>
                    <a:pt x="1336" y="1841"/>
                  </a:moveTo>
                  <a:lnTo>
                    <a:pt x="1464" y="1841"/>
                  </a:lnTo>
                  <a:lnTo>
                    <a:pt x="1464" y="1777"/>
                  </a:lnTo>
                  <a:lnTo>
                    <a:pt x="1524" y="1777"/>
                  </a:lnTo>
                  <a:lnTo>
                    <a:pt x="1524" y="1841"/>
                  </a:lnTo>
                  <a:lnTo>
                    <a:pt x="1583" y="1841"/>
                  </a:lnTo>
                  <a:lnTo>
                    <a:pt x="1583" y="1965"/>
                  </a:lnTo>
                  <a:lnTo>
                    <a:pt x="1524" y="1965"/>
                  </a:lnTo>
                  <a:lnTo>
                    <a:pt x="1524" y="2029"/>
                  </a:lnTo>
                  <a:lnTo>
                    <a:pt x="1400" y="2029"/>
                  </a:lnTo>
                  <a:lnTo>
                    <a:pt x="1400" y="1965"/>
                  </a:lnTo>
                  <a:lnTo>
                    <a:pt x="1336" y="1965"/>
                  </a:lnTo>
                  <a:lnTo>
                    <a:pt x="1336" y="1841"/>
                  </a:lnTo>
                  <a:close/>
                  <a:moveTo>
                    <a:pt x="450" y="1905"/>
                  </a:moveTo>
                  <a:lnTo>
                    <a:pt x="509" y="1905"/>
                  </a:lnTo>
                  <a:lnTo>
                    <a:pt x="509" y="1965"/>
                  </a:lnTo>
                  <a:lnTo>
                    <a:pt x="449" y="1965"/>
                  </a:lnTo>
                  <a:lnTo>
                    <a:pt x="450" y="1905"/>
                  </a:lnTo>
                  <a:close/>
                  <a:moveTo>
                    <a:pt x="1080" y="1841"/>
                  </a:moveTo>
                  <a:lnTo>
                    <a:pt x="1205" y="1841"/>
                  </a:lnTo>
                  <a:lnTo>
                    <a:pt x="1204" y="1901"/>
                  </a:lnTo>
                  <a:lnTo>
                    <a:pt x="1080" y="1901"/>
                  </a:lnTo>
                  <a:lnTo>
                    <a:pt x="1080" y="1841"/>
                  </a:lnTo>
                  <a:close/>
                  <a:moveTo>
                    <a:pt x="829" y="1841"/>
                  </a:moveTo>
                  <a:lnTo>
                    <a:pt x="889" y="1841"/>
                  </a:lnTo>
                  <a:lnTo>
                    <a:pt x="889" y="1901"/>
                  </a:lnTo>
                  <a:lnTo>
                    <a:pt x="829" y="1901"/>
                  </a:lnTo>
                  <a:lnTo>
                    <a:pt x="829" y="1841"/>
                  </a:lnTo>
                  <a:close/>
                  <a:moveTo>
                    <a:pt x="385" y="1841"/>
                  </a:moveTo>
                  <a:lnTo>
                    <a:pt x="445" y="1841"/>
                  </a:lnTo>
                  <a:lnTo>
                    <a:pt x="446" y="1901"/>
                  </a:lnTo>
                  <a:lnTo>
                    <a:pt x="386" y="1901"/>
                  </a:lnTo>
                  <a:lnTo>
                    <a:pt x="385" y="1841"/>
                  </a:lnTo>
                  <a:close/>
                  <a:moveTo>
                    <a:pt x="1907" y="1777"/>
                  </a:moveTo>
                  <a:lnTo>
                    <a:pt x="2091" y="1777"/>
                  </a:lnTo>
                  <a:lnTo>
                    <a:pt x="2091" y="1841"/>
                  </a:lnTo>
                  <a:lnTo>
                    <a:pt x="2155" y="1841"/>
                  </a:lnTo>
                  <a:lnTo>
                    <a:pt x="2155" y="1901"/>
                  </a:lnTo>
                  <a:lnTo>
                    <a:pt x="2091" y="1901"/>
                  </a:lnTo>
                  <a:lnTo>
                    <a:pt x="2091" y="2029"/>
                  </a:lnTo>
                  <a:lnTo>
                    <a:pt x="2035" y="2029"/>
                  </a:lnTo>
                  <a:lnTo>
                    <a:pt x="2035" y="1965"/>
                  </a:lnTo>
                  <a:lnTo>
                    <a:pt x="1971" y="1965"/>
                  </a:lnTo>
                  <a:lnTo>
                    <a:pt x="1971" y="1837"/>
                  </a:lnTo>
                  <a:lnTo>
                    <a:pt x="1907" y="1837"/>
                  </a:lnTo>
                  <a:lnTo>
                    <a:pt x="1907" y="1777"/>
                  </a:lnTo>
                  <a:close/>
                  <a:moveTo>
                    <a:pt x="1272" y="1777"/>
                  </a:moveTo>
                  <a:lnTo>
                    <a:pt x="1332" y="1777"/>
                  </a:lnTo>
                  <a:lnTo>
                    <a:pt x="1332" y="1837"/>
                  </a:lnTo>
                  <a:lnTo>
                    <a:pt x="1272" y="1837"/>
                  </a:lnTo>
                  <a:lnTo>
                    <a:pt x="1272" y="1777"/>
                  </a:lnTo>
                  <a:close/>
                  <a:moveTo>
                    <a:pt x="194" y="1713"/>
                  </a:moveTo>
                  <a:lnTo>
                    <a:pt x="254" y="1713"/>
                  </a:lnTo>
                  <a:lnTo>
                    <a:pt x="254" y="1837"/>
                  </a:lnTo>
                  <a:lnTo>
                    <a:pt x="194" y="1837"/>
                  </a:lnTo>
                  <a:lnTo>
                    <a:pt x="194" y="1713"/>
                  </a:lnTo>
                  <a:close/>
                  <a:moveTo>
                    <a:pt x="1021" y="1713"/>
                  </a:moveTo>
                  <a:lnTo>
                    <a:pt x="1076" y="1713"/>
                  </a:lnTo>
                  <a:lnTo>
                    <a:pt x="1076" y="1773"/>
                  </a:lnTo>
                  <a:lnTo>
                    <a:pt x="1021" y="1773"/>
                  </a:lnTo>
                  <a:lnTo>
                    <a:pt x="1021" y="1713"/>
                  </a:lnTo>
                  <a:close/>
                  <a:moveTo>
                    <a:pt x="320" y="1713"/>
                  </a:moveTo>
                  <a:lnTo>
                    <a:pt x="445" y="1713"/>
                  </a:lnTo>
                  <a:lnTo>
                    <a:pt x="445" y="1773"/>
                  </a:lnTo>
                  <a:lnTo>
                    <a:pt x="382" y="1773"/>
                  </a:lnTo>
                  <a:lnTo>
                    <a:pt x="382" y="1837"/>
                  </a:lnTo>
                  <a:lnTo>
                    <a:pt x="322" y="1837"/>
                  </a:lnTo>
                  <a:lnTo>
                    <a:pt x="320" y="1713"/>
                  </a:lnTo>
                  <a:close/>
                  <a:moveTo>
                    <a:pt x="2159" y="1649"/>
                  </a:moveTo>
                  <a:lnTo>
                    <a:pt x="2219" y="1649"/>
                  </a:lnTo>
                  <a:lnTo>
                    <a:pt x="2218" y="1709"/>
                  </a:lnTo>
                  <a:lnTo>
                    <a:pt x="2159" y="1709"/>
                  </a:lnTo>
                  <a:lnTo>
                    <a:pt x="2159" y="1649"/>
                  </a:lnTo>
                  <a:close/>
                  <a:moveTo>
                    <a:pt x="893" y="1586"/>
                  </a:moveTo>
                  <a:lnTo>
                    <a:pt x="953" y="1586"/>
                  </a:lnTo>
                  <a:lnTo>
                    <a:pt x="953" y="1773"/>
                  </a:lnTo>
                  <a:lnTo>
                    <a:pt x="829" y="1773"/>
                  </a:lnTo>
                  <a:lnTo>
                    <a:pt x="829" y="1709"/>
                  </a:lnTo>
                  <a:lnTo>
                    <a:pt x="765" y="1709"/>
                  </a:lnTo>
                  <a:lnTo>
                    <a:pt x="765" y="1649"/>
                  </a:lnTo>
                  <a:lnTo>
                    <a:pt x="893" y="1649"/>
                  </a:lnTo>
                  <a:lnTo>
                    <a:pt x="893" y="1586"/>
                  </a:lnTo>
                  <a:close/>
                  <a:moveTo>
                    <a:pt x="130" y="1649"/>
                  </a:moveTo>
                  <a:lnTo>
                    <a:pt x="190" y="1649"/>
                  </a:lnTo>
                  <a:lnTo>
                    <a:pt x="190" y="1709"/>
                  </a:lnTo>
                  <a:lnTo>
                    <a:pt x="130" y="1709"/>
                  </a:lnTo>
                  <a:lnTo>
                    <a:pt x="130" y="1649"/>
                  </a:lnTo>
                  <a:close/>
                  <a:moveTo>
                    <a:pt x="2223" y="1586"/>
                  </a:moveTo>
                  <a:lnTo>
                    <a:pt x="2283" y="1586"/>
                  </a:lnTo>
                  <a:lnTo>
                    <a:pt x="2282" y="1645"/>
                  </a:lnTo>
                  <a:lnTo>
                    <a:pt x="2223" y="1645"/>
                  </a:lnTo>
                  <a:lnTo>
                    <a:pt x="2223" y="1586"/>
                  </a:lnTo>
                  <a:close/>
                  <a:moveTo>
                    <a:pt x="1907" y="1526"/>
                  </a:moveTo>
                  <a:lnTo>
                    <a:pt x="1967" y="1526"/>
                  </a:lnTo>
                  <a:lnTo>
                    <a:pt x="1967" y="1586"/>
                  </a:lnTo>
                  <a:lnTo>
                    <a:pt x="2031" y="1586"/>
                  </a:lnTo>
                  <a:lnTo>
                    <a:pt x="2031" y="1709"/>
                  </a:lnTo>
                  <a:lnTo>
                    <a:pt x="1971" y="1709"/>
                  </a:lnTo>
                  <a:lnTo>
                    <a:pt x="1971" y="1645"/>
                  </a:lnTo>
                  <a:lnTo>
                    <a:pt x="1903" y="1645"/>
                  </a:lnTo>
                  <a:lnTo>
                    <a:pt x="1903" y="1709"/>
                  </a:lnTo>
                  <a:lnTo>
                    <a:pt x="1839" y="1709"/>
                  </a:lnTo>
                  <a:lnTo>
                    <a:pt x="1839" y="1773"/>
                  </a:lnTo>
                  <a:lnTo>
                    <a:pt x="1780" y="1773"/>
                  </a:lnTo>
                  <a:lnTo>
                    <a:pt x="1780" y="1649"/>
                  </a:lnTo>
                  <a:lnTo>
                    <a:pt x="1843" y="1649"/>
                  </a:lnTo>
                  <a:lnTo>
                    <a:pt x="1843" y="1586"/>
                  </a:lnTo>
                  <a:lnTo>
                    <a:pt x="1907" y="1586"/>
                  </a:lnTo>
                  <a:lnTo>
                    <a:pt x="1907" y="1526"/>
                  </a:lnTo>
                  <a:close/>
                  <a:moveTo>
                    <a:pt x="64" y="1462"/>
                  </a:moveTo>
                  <a:lnTo>
                    <a:pt x="126" y="1462"/>
                  </a:lnTo>
                  <a:lnTo>
                    <a:pt x="126" y="1581"/>
                  </a:lnTo>
                  <a:lnTo>
                    <a:pt x="66" y="1581"/>
                  </a:lnTo>
                  <a:lnTo>
                    <a:pt x="64" y="1462"/>
                  </a:lnTo>
                  <a:close/>
                  <a:moveTo>
                    <a:pt x="2415" y="1462"/>
                  </a:moveTo>
                  <a:lnTo>
                    <a:pt x="2474" y="1462"/>
                  </a:lnTo>
                  <a:lnTo>
                    <a:pt x="2474" y="1522"/>
                  </a:lnTo>
                  <a:lnTo>
                    <a:pt x="2415" y="1522"/>
                  </a:lnTo>
                  <a:lnTo>
                    <a:pt x="2415" y="1462"/>
                  </a:lnTo>
                  <a:close/>
                  <a:moveTo>
                    <a:pt x="1528" y="1462"/>
                  </a:moveTo>
                  <a:lnTo>
                    <a:pt x="1711" y="1462"/>
                  </a:lnTo>
                  <a:lnTo>
                    <a:pt x="1711" y="1526"/>
                  </a:lnTo>
                  <a:lnTo>
                    <a:pt x="1780" y="1526"/>
                  </a:lnTo>
                  <a:lnTo>
                    <a:pt x="1780" y="1462"/>
                  </a:lnTo>
                  <a:lnTo>
                    <a:pt x="1839" y="1462"/>
                  </a:lnTo>
                  <a:lnTo>
                    <a:pt x="1839" y="1581"/>
                  </a:lnTo>
                  <a:lnTo>
                    <a:pt x="1711" y="1581"/>
                  </a:lnTo>
                  <a:lnTo>
                    <a:pt x="1711" y="1777"/>
                  </a:lnTo>
                  <a:lnTo>
                    <a:pt x="1775" y="1777"/>
                  </a:lnTo>
                  <a:lnTo>
                    <a:pt x="1775" y="1841"/>
                  </a:lnTo>
                  <a:lnTo>
                    <a:pt x="1903" y="1841"/>
                  </a:lnTo>
                  <a:lnTo>
                    <a:pt x="1903" y="1901"/>
                  </a:lnTo>
                  <a:lnTo>
                    <a:pt x="1839" y="1901"/>
                  </a:lnTo>
                  <a:lnTo>
                    <a:pt x="1839" y="1965"/>
                  </a:lnTo>
                  <a:lnTo>
                    <a:pt x="1780" y="1965"/>
                  </a:lnTo>
                  <a:lnTo>
                    <a:pt x="1780" y="1901"/>
                  </a:lnTo>
                  <a:lnTo>
                    <a:pt x="1716" y="1901"/>
                  </a:lnTo>
                  <a:lnTo>
                    <a:pt x="1716" y="1837"/>
                  </a:lnTo>
                  <a:lnTo>
                    <a:pt x="1588" y="1837"/>
                  </a:lnTo>
                  <a:lnTo>
                    <a:pt x="1588" y="1713"/>
                  </a:lnTo>
                  <a:lnTo>
                    <a:pt x="1652" y="1713"/>
                  </a:lnTo>
                  <a:lnTo>
                    <a:pt x="1652" y="1581"/>
                  </a:lnTo>
                  <a:lnTo>
                    <a:pt x="1588" y="1581"/>
                  </a:lnTo>
                  <a:lnTo>
                    <a:pt x="1588" y="1522"/>
                  </a:lnTo>
                  <a:lnTo>
                    <a:pt x="1528" y="1522"/>
                  </a:lnTo>
                  <a:lnTo>
                    <a:pt x="1528" y="1462"/>
                  </a:lnTo>
                  <a:close/>
                  <a:moveTo>
                    <a:pt x="1400" y="1462"/>
                  </a:moveTo>
                  <a:lnTo>
                    <a:pt x="1460" y="1462"/>
                  </a:lnTo>
                  <a:lnTo>
                    <a:pt x="1460" y="1522"/>
                  </a:lnTo>
                  <a:lnTo>
                    <a:pt x="1400" y="1522"/>
                  </a:lnTo>
                  <a:lnTo>
                    <a:pt x="1400" y="1462"/>
                  </a:lnTo>
                  <a:close/>
                  <a:moveTo>
                    <a:pt x="194" y="1398"/>
                  </a:moveTo>
                  <a:lnTo>
                    <a:pt x="254" y="1398"/>
                  </a:lnTo>
                  <a:lnTo>
                    <a:pt x="254" y="1522"/>
                  </a:lnTo>
                  <a:lnTo>
                    <a:pt x="194" y="1522"/>
                  </a:lnTo>
                  <a:lnTo>
                    <a:pt x="194" y="1398"/>
                  </a:lnTo>
                  <a:close/>
                  <a:moveTo>
                    <a:pt x="2223" y="1398"/>
                  </a:moveTo>
                  <a:lnTo>
                    <a:pt x="2283" y="1398"/>
                  </a:lnTo>
                  <a:lnTo>
                    <a:pt x="2282" y="1458"/>
                  </a:lnTo>
                  <a:lnTo>
                    <a:pt x="2223" y="1458"/>
                  </a:lnTo>
                  <a:lnTo>
                    <a:pt x="2223" y="1398"/>
                  </a:lnTo>
                  <a:close/>
                  <a:moveTo>
                    <a:pt x="1207" y="1334"/>
                  </a:moveTo>
                  <a:lnTo>
                    <a:pt x="1332" y="1334"/>
                  </a:lnTo>
                  <a:lnTo>
                    <a:pt x="1332" y="1522"/>
                  </a:lnTo>
                  <a:lnTo>
                    <a:pt x="1272" y="1522"/>
                  </a:lnTo>
                  <a:lnTo>
                    <a:pt x="1272" y="1458"/>
                  </a:lnTo>
                  <a:lnTo>
                    <a:pt x="1204" y="1458"/>
                  </a:lnTo>
                  <a:lnTo>
                    <a:pt x="1204" y="1586"/>
                  </a:lnTo>
                  <a:lnTo>
                    <a:pt x="1460" y="1586"/>
                  </a:lnTo>
                  <a:lnTo>
                    <a:pt x="1460" y="1773"/>
                  </a:lnTo>
                  <a:lnTo>
                    <a:pt x="1400" y="1773"/>
                  </a:lnTo>
                  <a:lnTo>
                    <a:pt x="1400" y="1645"/>
                  </a:lnTo>
                  <a:lnTo>
                    <a:pt x="1268" y="1645"/>
                  </a:lnTo>
                  <a:lnTo>
                    <a:pt x="1268" y="1773"/>
                  </a:lnTo>
                  <a:lnTo>
                    <a:pt x="1208" y="1773"/>
                  </a:lnTo>
                  <a:lnTo>
                    <a:pt x="1208" y="1709"/>
                  </a:lnTo>
                  <a:lnTo>
                    <a:pt x="1080" y="1709"/>
                  </a:lnTo>
                  <a:lnTo>
                    <a:pt x="1081" y="1645"/>
                  </a:lnTo>
                  <a:lnTo>
                    <a:pt x="1021" y="1645"/>
                  </a:lnTo>
                  <a:lnTo>
                    <a:pt x="1021" y="1462"/>
                  </a:lnTo>
                  <a:lnTo>
                    <a:pt x="1076" y="1462"/>
                  </a:lnTo>
                  <a:lnTo>
                    <a:pt x="1077" y="1586"/>
                  </a:lnTo>
                  <a:lnTo>
                    <a:pt x="1144" y="1586"/>
                  </a:lnTo>
                  <a:lnTo>
                    <a:pt x="1144" y="1398"/>
                  </a:lnTo>
                  <a:lnTo>
                    <a:pt x="1208" y="1398"/>
                  </a:lnTo>
                  <a:lnTo>
                    <a:pt x="1207" y="1334"/>
                  </a:lnTo>
                  <a:close/>
                  <a:moveTo>
                    <a:pt x="1844" y="1270"/>
                  </a:moveTo>
                  <a:lnTo>
                    <a:pt x="1903" y="1270"/>
                  </a:lnTo>
                  <a:lnTo>
                    <a:pt x="1903" y="1394"/>
                  </a:lnTo>
                  <a:lnTo>
                    <a:pt x="1780" y="1394"/>
                  </a:lnTo>
                  <a:lnTo>
                    <a:pt x="1780" y="1334"/>
                  </a:lnTo>
                  <a:lnTo>
                    <a:pt x="1843" y="1334"/>
                  </a:lnTo>
                  <a:lnTo>
                    <a:pt x="1844" y="1270"/>
                  </a:lnTo>
                  <a:close/>
                  <a:moveTo>
                    <a:pt x="1528" y="1334"/>
                  </a:moveTo>
                  <a:lnTo>
                    <a:pt x="1647" y="1334"/>
                  </a:lnTo>
                  <a:lnTo>
                    <a:pt x="1646" y="1394"/>
                  </a:lnTo>
                  <a:lnTo>
                    <a:pt x="1528" y="1394"/>
                  </a:lnTo>
                  <a:lnTo>
                    <a:pt x="1528" y="1334"/>
                  </a:lnTo>
                  <a:close/>
                  <a:moveTo>
                    <a:pt x="953" y="1462"/>
                  </a:moveTo>
                  <a:lnTo>
                    <a:pt x="953" y="1522"/>
                  </a:lnTo>
                  <a:lnTo>
                    <a:pt x="889" y="1522"/>
                  </a:lnTo>
                  <a:lnTo>
                    <a:pt x="889" y="1581"/>
                  </a:lnTo>
                  <a:lnTo>
                    <a:pt x="829" y="1581"/>
                  </a:lnTo>
                  <a:lnTo>
                    <a:pt x="828" y="1522"/>
                  </a:lnTo>
                  <a:lnTo>
                    <a:pt x="701" y="1522"/>
                  </a:lnTo>
                  <a:lnTo>
                    <a:pt x="702" y="1458"/>
                  </a:lnTo>
                  <a:lnTo>
                    <a:pt x="637" y="1458"/>
                  </a:lnTo>
                  <a:lnTo>
                    <a:pt x="637" y="1394"/>
                  </a:lnTo>
                  <a:lnTo>
                    <a:pt x="382" y="1394"/>
                  </a:lnTo>
                  <a:lnTo>
                    <a:pt x="379" y="1462"/>
                  </a:lnTo>
                  <a:lnTo>
                    <a:pt x="509" y="1462"/>
                  </a:lnTo>
                  <a:lnTo>
                    <a:pt x="508" y="1526"/>
                  </a:lnTo>
                  <a:lnTo>
                    <a:pt x="633" y="1526"/>
                  </a:lnTo>
                  <a:lnTo>
                    <a:pt x="633" y="1586"/>
                  </a:lnTo>
                  <a:lnTo>
                    <a:pt x="697" y="1586"/>
                  </a:lnTo>
                  <a:lnTo>
                    <a:pt x="697" y="1773"/>
                  </a:lnTo>
                  <a:lnTo>
                    <a:pt x="633" y="1773"/>
                  </a:lnTo>
                  <a:lnTo>
                    <a:pt x="633" y="1837"/>
                  </a:lnTo>
                  <a:lnTo>
                    <a:pt x="573" y="1837"/>
                  </a:lnTo>
                  <a:lnTo>
                    <a:pt x="573" y="1581"/>
                  </a:lnTo>
                  <a:lnTo>
                    <a:pt x="509" y="1581"/>
                  </a:lnTo>
                  <a:lnTo>
                    <a:pt x="509" y="1709"/>
                  </a:lnTo>
                  <a:lnTo>
                    <a:pt x="450" y="1709"/>
                  </a:lnTo>
                  <a:lnTo>
                    <a:pt x="450" y="1645"/>
                  </a:lnTo>
                  <a:lnTo>
                    <a:pt x="386" y="1645"/>
                  </a:lnTo>
                  <a:lnTo>
                    <a:pt x="386" y="1586"/>
                  </a:lnTo>
                  <a:lnTo>
                    <a:pt x="450" y="1586"/>
                  </a:lnTo>
                  <a:lnTo>
                    <a:pt x="451" y="1522"/>
                  </a:lnTo>
                  <a:lnTo>
                    <a:pt x="382" y="1522"/>
                  </a:lnTo>
                  <a:lnTo>
                    <a:pt x="381" y="1581"/>
                  </a:lnTo>
                  <a:lnTo>
                    <a:pt x="318" y="1581"/>
                  </a:lnTo>
                  <a:lnTo>
                    <a:pt x="318" y="1645"/>
                  </a:lnTo>
                  <a:lnTo>
                    <a:pt x="194" y="1645"/>
                  </a:lnTo>
                  <a:lnTo>
                    <a:pt x="194" y="1586"/>
                  </a:lnTo>
                  <a:lnTo>
                    <a:pt x="258" y="1586"/>
                  </a:lnTo>
                  <a:lnTo>
                    <a:pt x="258" y="1526"/>
                  </a:lnTo>
                  <a:lnTo>
                    <a:pt x="322" y="1526"/>
                  </a:lnTo>
                  <a:lnTo>
                    <a:pt x="322" y="1394"/>
                  </a:lnTo>
                  <a:lnTo>
                    <a:pt x="258" y="1394"/>
                  </a:lnTo>
                  <a:lnTo>
                    <a:pt x="257" y="1334"/>
                  </a:lnTo>
                  <a:lnTo>
                    <a:pt x="322" y="1334"/>
                  </a:lnTo>
                  <a:lnTo>
                    <a:pt x="322" y="1270"/>
                  </a:lnTo>
                  <a:lnTo>
                    <a:pt x="382" y="1270"/>
                  </a:lnTo>
                  <a:lnTo>
                    <a:pt x="381" y="1334"/>
                  </a:lnTo>
                  <a:lnTo>
                    <a:pt x="697" y="1334"/>
                  </a:lnTo>
                  <a:lnTo>
                    <a:pt x="697" y="1398"/>
                  </a:lnTo>
                  <a:lnTo>
                    <a:pt x="761" y="1398"/>
                  </a:lnTo>
                  <a:lnTo>
                    <a:pt x="761" y="1462"/>
                  </a:lnTo>
                  <a:lnTo>
                    <a:pt x="953" y="1462"/>
                  </a:lnTo>
                  <a:close/>
                  <a:moveTo>
                    <a:pt x="1400" y="1206"/>
                  </a:moveTo>
                  <a:lnTo>
                    <a:pt x="1460" y="1206"/>
                  </a:lnTo>
                  <a:lnTo>
                    <a:pt x="1460" y="1270"/>
                  </a:lnTo>
                  <a:lnTo>
                    <a:pt x="1524" y="1270"/>
                  </a:lnTo>
                  <a:lnTo>
                    <a:pt x="1524" y="1330"/>
                  </a:lnTo>
                  <a:lnTo>
                    <a:pt x="1336" y="1330"/>
                  </a:lnTo>
                  <a:lnTo>
                    <a:pt x="1336" y="1270"/>
                  </a:lnTo>
                  <a:lnTo>
                    <a:pt x="1400" y="1270"/>
                  </a:lnTo>
                  <a:lnTo>
                    <a:pt x="1400" y="1206"/>
                  </a:lnTo>
                  <a:close/>
                  <a:moveTo>
                    <a:pt x="1780" y="1142"/>
                  </a:moveTo>
                  <a:lnTo>
                    <a:pt x="1839" y="1142"/>
                  </a:lnTo>
                  <a:lnTo>
                    <a:pt x="1839" y="1266"/>
                  </a:lnTo>
                  <a:lnTo>
                    <a:pt x="1711" y="1266"/>
                  </a:lnTo>
                  <a:lnTo>
                    <a:pt x="1711" y="1330"/>
                  </a:lnTo>
                  <a:lnTo>
                    <a:pt x="1652" y="1330"/>
                  </a:lnTo>
                  <a:lnTo>
                    <a:pt x="1652" y="1206"/>
                  </a:lnTo>
                  <a:lnTo>
                    <a:pt x="1780" y="1206"/>
                  </a:lnTo>
                  <a:lnTo>
                    <a:pt x="1780" y="1142"/>
                  </a:lnTo>
                  <a:close/>
                  <a:moveTo>
                    <a:pt x="1528" y="1206"/>
                  </a:moveTo>
                  <a:lnTo>
                    <a:pt x="1583" y="1206"/>
                  </a:lnTo>
                  <a:lnTo>
                    <a:pt x="1583" y="1266"/>
                  </a:lnTo>
                  <a:lnTo>
                    <a:pt x="1528" y="1266"/>
                  </a:lnTo>
                  <a:lnTo>
                    <a:pt x="1528" y="1206"/>
                  </a:lnTo>
                  <a:close/>
                  <a:moveTo>
                    <a:pt x="1272" y="1206"/>
                  </a:moveTo>
                  <a:lnTo>
                    <a:pt x="1332" y="1206"/>
                  </a:lnTo>
                  <a:lnTo>
                    <a:pt x="1332" y="1266"/>
                  </a:lnTo>
                  <a:lnTo>
                    <a:pt x="1272" y="1266"/>
                  </a:lnTo>
                  <a:lnTo>
                    <a:pt x="1272" y="1206"/>
                  </a:lnTo>
                  <a:close/>
                  <a:moveTo>
                    <a:pt x="573" y="1206"/>
                  </a:moveTo>
                  <a:lnTo>
                    <a:pt x="633" y="1206"/>
                  </a:lnTo>
                  <a:lnTo>
                    <a:pt x="633" y="1266"/>
                  </a:lnTo>
                  <a:lnTo>
                    <a:pt x="573" y="1266"/>
                  </a:lnTo>
                  <a:lnTo>
                    <a:pt x="573" y="1206"/>
                  </a:lnTo>
                  <a:close/>
                  <a:moveTo>
                    <a:pt x="385" y="1206"/>
                  </a:moveTo>
                  <a:lnTo>
                    <a:pt x="445" y="1206"/>
                  </a:lnTo>
                  <a:lnTo>
                    <a:pt x="445" y="1266"/>
                  </a:lnTo>
                  <a:lnTo>
                    <a:pt x="386" y="1266"/>
                  </a:lnTo>
                  <a:lnTo>
                    <a:pt x="385" y="1206"/>
                  </a:lnTo>
                  <a:close/>
                  <a:moveTo>
                    <a:pt x="892" y="1078"/>
                  </a:moveTo>
                  <a:lnTo>
                    <a:pt x="1017" y="1078"/>
                  </a:lnTo>
                  <a:lnTo>
                    <a:pt x="1017" y="1142"/>
                  </a:lnTo>
                  <a:lnTo>
                    <a:pt x="1140" y="1142"/>
                  </a:lnTo>
                  <a:lnTo>
                    <a:pt x="1140" y="1206"/>
                  </a:lnTo>
                  <a:lnTo>
                    <a:pt x="1204" y="1206"/>
                  </a:lnTo>
                  <a:lnTo>
                    <a:pt x="1204" y="1330"/>
                  </a:lnTo>
                  <a:lnTo>
                    <a:pt x="1140" y="1330"/>
                  </a:lnTo>
                  <a:lnTo>
                    <a:pt x="1141" y="1394"/>
                  </a:lnTo>
                  <a:lnTo>
                    <a:pt x="765" y="1394"/>
                  </a:lnTo>
                  <a:lnTo>
                    <a:pt x="765" y="1334"/>
                  </a:lnTo>
                  <a:lnTo>
                    <a:pt x="893" y="1334"/>
                  </a:lnTo>
                  <a:lnTo>
                    <a:pt x="893" y="1270"/>
                  </a:lnTo>
                  <a:lnTo>
                    <a:pt x="957" y="1270"/>
                  </a:lnTo>
                  <a:lnTo>
                    <a:pt x="957" y="1202"/>
                  </a:lnTo>
                  <a:lnTo>
                    <a:pt x="825" y="1202"/>
                  </a:lnTo>
                  <a:lnTo>
                    <a:pt x="825" y="1266"/>
                  </a:lnTo>
                  <a:lnTo>
                    <a:pt x="761" y="1266"/>
                  </a:lnTo>
                  <a:lnTo>
                    <a:pt x="761" y="1330"/>
                  </a:lnTo>
                  <a:lnTo>
                    <a:pt x="701" y="1330"/>
                  </a:lnTo>
                  <a:lnTo>
                    <a:pt x="701" y="1206"/>
                  </a:lnTo>
                  <a:lnTo>
                    <a:pt x="765" y="1206"/>
                  </a:lnTo>
                  <a:lnTo>
                    <a:pt x="765" y="1142"/>
                  </a:lnTo>
                  <a:lnTo>
                    <a:pt x="893" y="1142"/>
                  </a:lnTo>
                  <a:lnTo>
                    <a:pt x="892" y="1078"/>
                  </a:lnTo>
                  <a:close/>
                  <a:moveTo>
                    <a:pt x="514" y="1142"/>
                  </a:moveTo>
                  <a:lnTo>
                    <a:pt x="569" y="1142"/>
                  </a:lnTo>
                  <a:lnTo>
                    <a:pt x="569" y="1202"/>
                  </a:lnTo>
                  <a:lnTo>
                    <a:pt x="514" y="1202"/>
                  </a:lnTo>
                  <a:lnTo>
                    <a:pt x="514" y="1142"/>
                  </a:lnTo>
                  <a:close/>
                  <a:moveTo>
                    <a:pt x="1588" y="1078"/>
                  </a:moveTo>
                  <a:lnTo>
                    <a:pt x="1647" y="1078"/>
                  </a:lnTo>
                  <a:lnTo>
                    <a:pt x="1647" y="1138"/>
                  </a:lnTo>
                  <a:lnTo>
                    <a:pt x="1588" y="1138"/>
                  </a:lnTo>
                  <a:lnTo>
                    <a:pt x="1588" y="1078"/>
                  </a:lnTo>
                  <a:close/>
                  <a:moveTo>
                    <a:pt x="701" y="1078"/>
                  </a:moveTo>
                  <a:lnTo>
                    <a:pt x="761" y="1078"/>
                  </a:lnTo>
                  <a:lnTo>
                    <a:pt x="761" y="1138"/>
                  </a:lnTo>
                  <a:lnTo>
                    <a:pt x="701" y="1138"/>
                  </a:lnTo>
                  <a:lnTo>
                    <a:pt x="701" y="1078"/>
                  </a:lnTo>
                  <a:close/>
                  <a:moveTo>
                    <a:pt x="1652" y="1019"/>
                  </a:moveTo>
                  <a:lnTo>
                    <a:pt x="1711" y="1019"/>
                  </a:lnTo>
                  <a:lnTo>
                    <a:pt x="1711" y="1074"/>
                  </a:lnTo>
                  <a:lnTo>
                    <a:pt x="1652" y="1074"/>
                  </a:lnTo>
                  <a:lnTo>
                    <a:pt x="1652" y="1019"/>
                  </a:lnTo>
                  <a:close/>
                  <a:moveTo>
                    <a:pt x="1144" y="1019"/>
                  </a:moveTo>
                  <a:lnTo>
                    <a:pt x="1332" y="1019"/>
                  </a:lnTo>
                  <a:lnTo>
                    <a:pt x="1332" y="1078"/>
                  </a:lnTo>
                  <a:lnTo>
                    <a:pt x="1396" y="1078"/>
                  </a:lnTo>
                  <a:lnTo>
                    <a:pt x="1396" y="1138"/>
                  </a:lnTo>
                  <a:lnTo>
                    <a:pt x="1268" y="1138"/>
                  </a:lnTo>
                  <a:lnTo>
                    <a:pt x="1268" y="1202"/>
                  </a:lnTo>
                  <a:lnTo>
                    <a:pt x="1208" y="1202"/>
                  </a:lnTo>
                  <a:lnTo>
                    <a:pt x="1208" y="1074"/>
                  </a:lnTo>
                  <a:lnTo>
                    <a:pt x="1144" y="1074"/>
                  </a:lnTo>
                  <a:lnTo>
                    <a:pt x="1144" y="1019"/>
                  </a:lnTo>
                  <a:close/>
                  <a:moveTo>
                    <a:pt x="637" y="1019"/>
                  </a:moveTo>
                  <a:lnTo>
                    <a:pt x="697" y="1019"/>
                  </a:lnTo>
                  <a:lnTo>
                    <a:pt x="697" y="1074"/>
                  </a:lnTo>
                  <a:lnTo>
                    <a:pt x="637" y="1074"/>
                  </a:lnTo>
                  <a:lnTo>
                    <a:pt x="637" y="1019"/>
                  </a:lnTo>
                  <a:close/>
                  <a:moveTo>
                    <a:pt x="385" y="955"/>
                  </a:moveTo>
                  <a:lnTo>
                    <a:pt x="509" y="955"/>
                  </a:lnTo>
                  <a:lnTo>
                    <a:pt x="511" y="1138"/>
                  </a:lnTo>
                  <a:lnTo>
                    <a:pt x="386" y="1138"/>
                  </a:lnTo>
                  <a:lnTo>
                    <a:pt x="386" y="1078"/>
                  </a:lnTo>
                  <a:lnTo>
                    <a:pt x="450" y="1078"/>
                  </a:lnTo>
                  <a:lnTo>
                    <a:pt x="450" y="1014"/>
                  </a:lnTo>
                  <a:lnTo>
                    <a:pt x="386" y="1014"/>
                  </a:lnTo>
                  <a:lnTo>
                    <a:pt x="385" y="955"/>
                  </a:lnTo>
                  <a:close/>
                  <a:moveTo>
                    <a:pt x="1272" y="827"/>
                  </a:moveTo>
                  <a:lnTo>
                    <a:pt x="1396" y="827"/>
                  </a:lnTo>
                  <a:lnTo>
                    <a:pt x="1397" y="951"/>
                  </a:lnTo>
                  <a:lnTo>
                    <a:pt x="1272" y="951"/>
                  </a:lnTo>
                  <a:lnTo>
                    <a:pt x="1272" y="827"/>
                  </a:lnTo>
                  <a:close/>
                  <a:moveTo>
                    <a:pt x="1144" y="827"/>
                  </a:moveTo>
                  <a:lnTo>
                    <a:pt x="1204" y="827"/>
                  </a:lnTo>
                  <a:lnTo>
                    <a:pt x="1204" y="951"/>
                  </a:lnTo>
                  <a:lnTo>
                    <a:pt x="1144" y="951"/>
                  </a:lnTo>
                  <a:lnTo>
                    <a:pt x="1144" y="827"/>
                  </a:lnTo>
                  <a:close/>
                  <a:moveTo>
                    <a:pt x="2035" y="827"/>
                  </a:moveTo>
                  <a:lnTo>
                    <a:pt x="2091" y="827"/>
                  </a:lnTo>
                  <a:lnTo>
                    <a:pt x="2091" y="887"/>
                  </a:lnTo>
                  <a:lnTo>
                    <a:pt x="2035" y="887"/>
                  </a:lnTo>
                  <a:lnTo>
                    <a:pt x="2035" y="827"/>
                  </a:lnTo>
                  <a:close/>
                  <a:moveTo>
                    <a:pt x="1843" y="827"/>
                  </a:moveTo>
                  <a:lnTo>
                    <a:pt x="1967" y="827"/>
                  </a:lnTo>
                  <a:lnTo>
                    <a:pt x="1967" y="887"/>
                  </a:lnTo>
                  <a:lnTo>
                    <a:pt x="1903" y="887"/>
                  </a:lnTo>
                  <a:lnTo>
                    <a:pt x="1903" y="951"/>
                  </a:lnTo>
                  <a:lnTo>
                    <a:pt x="1843" y="951"/>
                  </a:lnTo>
                  <a:lnTo>
                    <a:pt x="1843" y="827"/>
                  </a:lnTo>
                  <a:close/>
                  <a:moveTo>
                    <a:pt x="1464" y="827"/>
                  </a:moveTo>
                  <a:lnTo>
                    <a:pt x="1524" y="827"/>
                  </a:lnTo>
                  <a:lnTo>
                    <a:pt x="1524" y="887"/>
                  </a:lnTo>
                  <a:lnTo>
                    <a:pt x="1464" y="887"/>
                  </a:lnTo>
                  <a:lnTo>
                    <a:pt x="1464" y="827"/>
                  </a:lnTo>
                  <a:close/>
                  <a:moveTo>
                    <a:pt x="1971" y="763"/>
                  </a:moveTo>
                  <a:lnTo>
                    <a:pt x="2031" y="763"/>
                  </a:lnTo>
                  <a:lnTo>
                    <a:pt x="2031" y="823"/>
                  </a:lnTo>
                  <a:lnTo>
                    <a:pt x="1971" y="823"/>
                  </a:lnTo>
                  <a:lnTo>
                    <a:pt x="1971" y="763"/>
                  </a:lnTo>
                  <a:close/>
                  <a:moveTo>
                    <a:pt x="1590" y="699"/>
                  </a:moveTo>
                  <a:lnTo>
                    <a:pt x="1775" y="699"/>
                  </a:lnTo>
                  <a:lnTo>
                    <a:pt x="1775" y="763"/>
                  </a:lnTo>
                  <a:lnTo>
                    <a:pt x="1839" y="763"/>
                  </a:lnTo>
                  <a:lnTo>
                    <a:pt x="1839" y="823"/>
                  </a:lnTo>
                  <a:lnTo>
                    <a:pt x="1775" y="823"/>
                  </a:lnTo>
                  <a:lnTo>
                    <a:pt x="1775" y="955"/>
                  </a:lnTo>
                  <a:lnTo>
                    <a:pt x="1839" y="955"/>
                  </a:lnTo>
                  <a:lnTo>
                    <a:pt x="1839" y="1014"/>
                  </a:lnTo>
                  <a:lnTo>
                    <a:pt x="1716" y="1014"/>
                  </a:lnTo>
                  <a:lnTo>
                    <a:pt x="1716" y="887"/>
                  </a:lnTo>
                  <a:lnTo>
                    <a:pt x="1647" y="887"/>
                  </a:lnTo>
                  <a:lnTo>
                    <a:pt x="1647" y="1014"/>
                  </a:lnTo>
                  <a:lnTo>
                    <a:pt x="1583" y="1014"/>
                  </a:lnTo>
                  <a:lnTo>
                    <a:pt x="1583" y="1074"/>
                  </a:lnTo>
                  <a:lnTo>
                    <a:pt x="1400" y="1074"/>
                  </a:lnTo>
                  <a:lnTo>
                    <a:pt x="1400" y="1019"/>
                  </a:lnTo>
                  <a:lnTo>
                    <a:pt x="1528" y="1019"/>
                  </a:lnTo>
                  <a:lnTo>
                    <a:pt x="1528" y="955"/>
                  </a:lnTo>
                  <a:lnTo>
                    <a:pt x="1588" y="955"/>
                  </a:lnTo>
                  <a:lnTo>
                    <a:pt x="1588" y="823"/>
                  </a:lnTo>
                  <a:lnTo>
                    <a:pt x="1528" y="823"/>
                  </a:lnTo>
                  <a:lnTo>
                    <a:pt x="1528" y="763"/>
                  </a:lnTo>
                  <a:lnTo>
                    <a:pt x="1588" y="763"/>
                  </a:lnTo>
                  <a:lnTo>
                    <a:pt x="1590" y="699"/>
                  </a:lnTo>
                  <a:close/>
                  <a:moveTo>
                    <a:pt x="1400" y="763"/>
                  </a:moveTo>
                  <a:lnTo>
                    <a:pt x="1460" y="763"/>
                  </a:lnTo>
                  <a:lnTo>
                    <a:pt x="1460" y="823"/>
                  </a:lnTo>
                  <a:lnTo>
                    <a:pt x="1400" y="823"/>
                  </a:lnTo>
                  <a:lnTo>
                    <a:pt x="1400" y="763"/>
                  </a:lnTo>
                  <a:close/>
                  <a:moveTo>
                    <a:pt x="1208" y="763"/>
                  </a:moveTo>
                  <a:lnTo>
                    <a:pt x="1268" y="763"/>
                  </a:lnTo>
                  <a:lnTo>
                    <a:pt x="1268" y="823"/>
                  </a:lnTo>
                  <a:lnTo>
                    <a:pt x="1208" y="823"/>
                  </a:lnTo>
                  <a:lnTo>
                    <a:pt x="1208" y="763"/>
                  </a:lnTo>
                  <a:close/>
                  <a:moveTo>
                    <a:pt x="2095" y="699"/>
                  </a:moveTo>
                  <a:lnTo>
                    <a:pt x="2155" y="699"/>
                  </a:lnTo>
                  <a:lnTo>
                    <a:pt x="2155" y="759"/>
                  </a:lnTo>
                  <a:lnTo>
                    <a:pt x="2095" y="759"/>
                  </a:lnTo>
                  <a:lnTo>
                    <a:pt x="2095" y="699"/>
                  </a:lnTo>
                  <a:close/>
                  <a:moveTo>
                    <a:pt x="1464" y="699"/>
                  </a:moveTo>
                  <a:lnTo>
                    <a:pt x="1524" y="699"/>
                  </a:lnTo>
                  <a:lnTo>
                    <a:pt x="1524" y="759"/>
                  </a:lnTo>
                  <a:lnTo>
                    <a:pt x="1464" y="759"/>
                  </a:lnTo>
                  <a:lnTo>
                    <a:pt x="1464" y="699"/>
                  </a:lnTo>
                  <a:close/>
                  <a:moveTo>
                    <a:pt x="1144" y="511"/>
                  </a:moveTo>
                  <a:lnTo>
                    <a:pt x="1204" y="511"/>
                  </a:lnTo>
                  <a:lnTo>
                    <a:pt x="1204" y="571"/>
                  </a:lnTo>
                  <a:lnTo>
                    <a:pt x="1268" y="571"/>
                  </a:lnTo>
                  <a:lnTo>
                    <a:pt x="1268" y="695"/>
                  </a:lnTo>
                  <a:lnTo>
                    <a:pt x="1204" y="695"/>
                  </a:lnTo>
                  <a:lnTo>
                    <a:pt x="1204" y="759"/>
                  </a:lnTo>
                  <a:lnTo>
                    <a:pt x="1144" y="759"/>
                  </a:lnTo>
                  <a:lnTo>
                    <a:pt x="1144" y="511"/>
                  </a:lnTo>
                  <a:close/>
                  <a:moveTo>
                    <a:pt x="1907" y="448"/>
                  </a:moveTo>
                  <a:lnTo>
                    <a:pt x="1967" y="448"/>
                  </a:lnTo>
                  <a:lnTo>
                    <a:pt x="1967" y="571"/>
                  </a:lnTo>
                  <a:lnTo>
                    <a:pt x="2035" y="571"/>
                  </a:lnTo>
                  <a:lnTo>
                    <a:pt x="2035" y="511"/>
                  </a:lnTo>
                  <a:lnTo>
                    <a:pt x="2091" y="511"/>
                  </a:lnTo>
                  <a:lnTo>
                    <a:pt x="2091" y="571"/>
                  </a:lnTo>
                  <a:lnTo>
                    <a:pt x="2155" y="571"/>
                  </a:lnTo>
                  <a:lnTo>
                    <a:pt x="2155" y="631"/>
                  </a:lnTo>
                  <a:lnTo>
                    <a:pt x="2031" y="631"/>
                  </a:lnTo>
                  <a:lnTo>
                    <a:pt x="2031" y="695"/>
                  </a:lnTo>
                  <a:lnTo>
                    <a:pt x="1907" y="695"/>
                  </a:lnTo>
                  <a:lnTo>
                    <a:pt x="1907" y="631"/>
                  </a:lnTo>
                  <a:lnTo>
                    <a:pt x="1843" y="631"/>
                  </a:lnTo>
                  <a:lnTo>
                    <a:pt x="1843" y="571"/>
                  </a:lnTo>
                  <a:lnTo>
                    <a:pt x="1907" y="571"/>
                  </a:lnTo>
                  <a:lnTo>
                    <a:pt x="1907" y="448"/>
                  </a:lnTo>
                  <a:close/>
                  <a:moveTo>
                    <a:pt x="1336" y="571"/>
                  </a:moveTo>
                  <a:lnTo>
                    <a:pt x="1460" y="571"/>
                  </a:lnTo>
                  <a:lnTo>
                    <a:pt x="1460" y="695"/>
                  </a:lnTo>
                  <a:lnTo>
                    <a:pt x="1400" y="695"/>
                  </a:lnTo>
                  <a:lnTo>
                    <a:pt x="1400" y="631"/>
                  </a:lnTo>
                  <a:lnTo>
                    <a:pt x="1336" y="631"/>
                  </a:lnTo>
                  <a:lnTo>
                    <a:pt x="1336" y="571"/>
                  </a:lnTo>
                  <a:close/>
                  <a:moveTo>
                    <a:pt x="1780" y="448"/>
                  </a:moveTo>
                  <a:lnTo>
                    <a:pt x="1839" y="448"/>
                  </a:lnTo>
                  <a:lnTo>
                    <a:pt x="1839" y="567"/>
                  </a:lnTo>
                  <a:lnTo>
                    <a:pt x="1716" y="567"/>
                  </a:lnTo>
                  <a:lnTo>
                    <a:pt x="1716" y="511"/>
                  </a:lnTo>
                  <a:lnTo>
                    <a:pt x="1780" y="511"/>
                  </a:lnTo>
                  <a:lnTo>
                    <a:pt x="1780" y="448"/>
                  </a:lnTo>
                  <a:close/>
                  <a:moveTo>
                    <a:pt x="1464" y="320"/>
                  </a:moveTo>
                  <a:lnTo>
                    <a:pt x="1524" y="320"/>
                  </a:lnTo>
                  <a:lnTo>
                    <a:pt x="1524" y="448"/>
                  </a:lnTo>
                  <a:lnTo>
                    <a:pt x="1588" y="448"/>
                  </a:lnTo>
                  <a:lnTo>
                    <a:pt x="1588" y="384"/>
                  </a:lnTo>
                  <a:lnTo>
                    <a:pt x="1647" y="384"/>
                  </a:lnTo>
                  <a:lnTo>
                    <a:pt x="1647" y="567"/>
                  </a:lnTo>
                  <a:lnTo>
                    <a:pt x="1583" y="567"/>
                  </a:lnTo>
                  <a:lnTo>
                    <a:pt x="1583" y="631"/>
                  </a:lnTo>
                  <a:lnTo>
                    <a:pt x="1528" y="631"/>
                  </a:lnTo>
                  <a:lnTo>
                    <a:pt x="1528" y="567"/>
                  </a:lnTo>
                  <a:lnTo>
                    <a:pt x="1464" y="567"/>
                  </a:lnTo>
                  <a:lnTo>
                    <a:pt x="1464" y="320"/>
                  </a:lnTo>
                  <a:close/>
                  <a:moveTo>
                    <a:pt x="1272" y="448"/>
                  </a:moveTo>
                  <a:lnTo>
                    <a:pt x="1332" y="448"/>
                  </a:lnTo>
                  <a:lnTo>
                    <a:pt x="1332" y="507"/>
                  </a:lnTo>
                  <a:lnTo>
                    <a:pt x="1272" y="507"/>
                  </a:lnTo>
                  <a:lnTo>
                    <a:pt x="1272" y="448"/>
                  </a:lnTo>
                  <a:close/>
                  <a:moveTo>
                    <a:pt x="1971" y="384"/>
                  </a:moveTo>
                  <a:lnTo>
                    <a:pt x="2031" y="384"/>
                  </a:lnTo>
                  <a:lnTo>
                    <a:pt x="2031" y="443"/>
                  </a:lnTo>
                  <a:lnTo>
                    <a:pt x="1971" y="443"/>
                  </a:lnTo>
                  <a:lnTo>
                    <a:pt x="1971" y="384"/>
                  </a:lnTo>
                  <a:close/>
                  <a:moveTo>
                    <a:pt x="1843" y="384"/>
                  </a:moveTo>
                  <a:lnTo>
                    <a:pt x="1903" y="384"/>
                  </a:lnTo>
                  <a:lnTo>
                    <a:pt x="1903" y="443"/>
                  </a:lnTo>
                  <a:lnTo>
                    <a:pt x="1843" y="443"/>
                  </a:lnTo>
                  <a:lnTo>
                    <a:pt x="1843" y="384"/>
                  </a:lnTo>
                  <a:close/>
                  <a:moveTo>
                    <a:pt x="1336" y="384"/>
                  </a:moveTo>
                  <a:lnTo>
                    <a:pt x="1396" y="384"/>
                  </a:lnTo>
                  <a:lnTo>
                    <a:pt x="1396" y="443"/>
                  </a:lnTo>
                  <a:lnTo>
                    <a:pt x="1336" y="443"/>
                  </a:lnTo>
                  <a:lnTo>
                    <a:pt x="1336" y="384"/>
                  </a:lnTo>
                  <a:close/>
                  <a:moveTo>
                    <a:pt x="1208" y="384"/>
                  </a:moveTo>
                  <a:lnTo>
                    <a:pt x="1268" y="384"/>
                  </a:lnTo>
                  <a:lnTo>
                    <a:pt x="1268" y="443"/>
                  </a:lnTo>
                  <a:lnTo>
                    <a:pt x="1208" y="443"/>
                  </a:lnTo>
                  <a:lnTo>
                    <a:pt x="1208" y="384"/>
                  </a:lnTo>
                  <a:close/>
                  <a:moveTo>
                    <a:pt x="1081" y="384"/>
                  </a:moveTo>
                  <a:lnTo>
                    <a:pt x="1140" y="384"/>
                  </a:lnTo>
                  <a:lnTo>
                    <a:pt x="1140" y="443"/>
                  </a:lnTo>
                  <a:lnTo>
                    <a:pt x="1080" y="443"/>
                  </a:lnTo>
                  <a:lnTo>
                    <a:pt x="1081" y="384"/>
                  </a:lnTo>
                  <a:close/>
                  <a:moveTo>
                    <a:pt x="1272" y="320"/>
                  </a:moveTo>
                  <a:lnTo>
                    <a:pt x="1332" y="320"/>
                  </a:lnTo>
                  <a:lnTo>
                    <a:pt x="1332" y="379"/>
                  </a:lnTo>
                  <a:lnTo>
                    <a:pt x="1272" y="379"/>
                  </a:lnTo>
                  <a:lnTo>
                    <a:pt x="1272" y="320"/>
                  </a:lnTo>
                  <a:close/>
                  <a:moveTo>
                    <a:pt x="1021" y="256"/>
                  </a:moveTo>
                  <a:lnTo>
                    <a:pt x="1076" y="256"/>
                  </a:lnTo>
                  <a:lnTo>
                    <a:pt x="1076" y="379"/>
                  </a:lnTo>
                  <a:lnTo>
                    <a:pt x="1021" y="379"/>
                  </a:lnTo>
                  <a:lnTo>
                    <a:pt x="1021" y="256"/>
                  </a:lnTo>
                  <a:close/>
                  <a:moveTo>
                    <a:pt x="1144" y="192"/>
                  </a:moveTo>
                  <a:lnTo>
                    <a:pt x="1268" y="192"/>
                  </a:lnTo>
                  <a:lnTo>
                    <a:pt x="1268" y="315"/>
                  </a:lnTo>
                  <a:lnTo>
                    <a:pt x="1204" y="315"/>
                  </a:lnTo>
                  <a:lnTo>
                    <a:pt x="1204" y="379"/>
                  </a:lnTo>
                  <a:lnTo>
                    <a:pt x="1144" y="379"/>
                  </a:lnTo>
                  <a:lnTo>
                    <a:pt x="1144" y="192"/>
                  </a:lnTo>
                  <a:close/>
                  <a:moveTo>
                    <a:pt x="1528" y="128"/>
                  </a:moveTo>
                  <a:lnTo>
                    <a:pt x="1647" y="128"/>
                  </a:lnTo>
                  <a:lnTo>
                    <a:pt x="1647" y="192"/>
                  </a:lnTo>
                  <a:lnTo>
                    <a:pt x="1711" y="192"/>
                  </a:lnTo>
                  <a:lnTo>
                    <a:pt x="1711" y="320"/>
                  </a:lnTo>
                  <a:lnTo>
                    <a:pt x="1839" y="320"/>
                  </a:lnTo>
                  <a:lnTo>
                    <a:pt x="1839" y="379"/>
                  </a:lnTo>
                  <a:lnTo>
                    <a:pt x="1775" y="379"/>
                  </a:lnTo>
                  <a:lnTo>
                    <a:pt x="1775" y="443"/>
                  </a:lnTo>
                  <a:lnTo>
                    <a:pt x="1716" y="443"/>
                  </a:lnTo>
                  <a:lnTo>
                    <a:pt x="1716" y="379"/>
                  </a:lnTo>
                  <a:lnTo>
                    <a:pt x="1652" y="379"/>
                  </a:lnTo>
                  <a:lnTo>
                    <a:pt x="1652" y="251"/>
                  </a:lnTo>
                  <a:lnTo>
                    <a:pt x="1583" y="251"/>
                  </a:lnTo>
                  <a:lnTo>
                    <a:pt x="1583" y="315"/>
                  </a:lnTo>
                  <a:lnTo>
                    <a:pt x="1528" y="315"/>
                  </a:lnTo>
                  <a:lnTo>
                    <a:pt x="1528" y="251"/>
                  </a:lnTo>
                  <a:lnTo>
                    <a:pt x="1460" y="251"/>
                  </a:lnTo>
                  <a:lnTo>
                    <a:pt x="1460" y="315"/>
                  </a:lnTo>
                  <a:lnTo>
                    <a:pt x="1336" y="315"/>
                  </a:lnTo>
                  <a:lnTo>
                    <a:pt x="1337" y="256"/>
                  </a:lnTo>
                  <a:lnTo>
                    <a:pt x="1400" y="256"/>
                  </a:lnTo>
                  <a:lnTo>
                    <a:pt x="1400" y="192"/>
                  </a:lnTo>
                  <a:lnTo>
                    <a:pt x="1528" y="192"/>
                  </a:lnTo>
                  <a:lnTo>
                    <a:pt x="1528" y="128"/>
                  </a:lnTo>
                  <a:close/>
                  <a:moveTo>
                    <a:pt x="1337" y="128"/>
                  </a:moveTo>
                  <a:lnTo>
                    <a:pt x="1396" y="128"/>
                  </a:lnTo>
                  <a:lnTo>
                    <a:pt x="1396" y="188"/>
                  </a:lnTo>
                  <a:lnTo>
                    <a:pt x="1336" y="188"/>
                  </a:lnTo>
                  <a:lnTo>
                    <a:pt x="1337" y="128"/>
                  </a:lnTo>
                  <a:close/>
                  <a:moveTo>
                    <a:pt x="697" y="60"/>
                  </a:moveTo>
                  <a:lnTo>
                    <a:pt x="633" y="60"/>
                  </a:lnTo>
                  <a:lnTo>
                    <a:pt x="633" y="128"/>
                  </a:lnTo>
                  <a:lnTo>
                    <a:pt x="697" y="128"/>
                  </a:lnTo>
                  <a:lnTo>
                    <a:pt x="697" y="192"/>
                  </a:lnTo>
                  <a:lnTo>
                    <a:pt x="761" y="192"/>
                  </a:lnTo>
                  <a:lnTo>
                    <a:pt x="761" y="320"/>
                  </a:lnTo>
                  <a:lnTo>
                    <a:pt x="825" y="320"/>
                  </a:lnTo>
                  <a:lnTo>
                    <a:pt x="825" y="379"/>
                  </a:lnTo>
                  <a:lnTo>
                    <a:pt x="761" y="379"/>
                  </a:lnTo>
                  <a:lnTo>
                    <a:pt x="761" y="448"/>
                  </a:lnTo>
                  <a:lnTo>
                    <a:pt x="829" y="448"/>
                  </a:lnTo>
                  <a:lnTo>
                    <a:pt x="829" y="384"/>
                  </a:lnTo>
                  <a:lnTo>
                    <a:pt x="889" y="384"/>
                  </a:lnTo>
                  <a:lnTo>
                    <a:pt x="889" y="511"/>
                  </a:lnTo>
                  <a:lnTo>
                    <a:pt x="957" y="511"/>
                  </a:lnTo>
                  <a:lnTo>
                    <a:pt x="957" y="384"/>
                  </a:lnTo>
                  <a:lnTo>
                    <a:pt x="1016" y="384"/>
                  </a:lnTo>
                  <a:lnTo>
                    <a:pt x="1017" y="511"/>
                  </a:lnTo>
                  <a:lnTo>
                    <a:pt x="1076" y="511"/>
                  </a:lnTo>
                  <a:lnTo>
                    <a:pt x="1076" y="759"/>
                  </a:lnTo>
                  <a:lnTo>
                    <a:pt x="1021" y="759"/>
                  </a:lnTo>
                  <a:lnTo>
                    <a:pt x="1021" y="567"/>
                  </a:lnTo>
                  <a:lnTo>
                    <a:pt x="953" y="567"/>
                  </a:lnTo>
                  <a:lnTo>
                    <a:pt x="953" y="827"/>
                  </a:lnTo>
                  <a:lnTo>
                    <a:pt x="1017" y="827"/>
                  </a:lnTo>
                  <a:lnTo>
                    <a:pt x="1017" y="891"/>
                  </a:lnTo>
                  <a:lnTo>
                    <a:pt x="1076" y="891"/>
                  </a:lnTo>
                  <a:lnTo>
                    <a:pt x="1076" y="1014"/>
                  </a:lnTo>
                  <a:lnTo>
                    <a:pt x="894" y="1014"/>
                  </a:lnTo>
                  <a:lnTo>
                    <a:pt x="893" y="955"/>
                  </a:lnTo>
                  <a:lnTo>
                    <a:pt x="957" y="955"/>
                  </a:lnTo>
                  <a:lnTo>
                    <a:pt x="957" y="887"/>
                  </a:lnTo>
                  <a:lnTo>
                    <a:pt x="889" y="887"/>
                  </a:lnTo>
                  <a:lnTo>
                    <a:pt x="889" y="951"/>
                  </a:lnTo>
                  <a:lnTo>
                    <a:pt x="825" y="951"/>
                  </a:lnTo>
                  <a:lnTo>
                    <a:pt x="825" y="1019"/>
                  </a:lnTo>
                  <a:lnTo>
                    <a:pt x="889" y="1019"/>
                  </a:lnTo>
                  <a:lnTo>
                    <a:pt x="889" y="1074"/>
                  </a:lnTo>
                  <a:lnTo>
                    <a:pt x="765" y="1074"/>
                  </a:lnTo>
                  <a:lnTo>
                    <a:pt x="765" y="1014"/>
                  </a:lnTo>
                  <a:lnTo>
                    <a:pt x="701" y="1014"/>
                  </a:lnTo>
                  <a:lnTo>
                    <a:pt x="701" y="955"/>
                  </a:lnTo>
                  <a:lnTo>
                    <a:pt x="765" y="955"/>
                  </a:lnTo>
                  <a:lnTo>
                    <a:pt x="765" y="827"/>
                  </a:lnTo>
                  <a:lnTo>
                    <a:pt x="829" y="827"/>
                  </a:lnTo>
                  <a:lnTo>
                    <a:pt x="829" y="635"/>
                  </a:lnTo>
                  <a:lnTo>
                    <a:pt x="893" y="635"/>
                  </a:lnTo>
                  <a:lnTo>
                    <a:pt x="893" y="567"/>
                  </a:lnTo>
                  <a:lnTo>
                    <a:pt x="765" y="567"/>
                  </a:lnTo>
                  <a:lnTo>
                    <a:pt x="765" y="507"/>
                  </a:lnTo>
                  <a:lnTo>
                    <a:pt x="701" y="507"/>
                  </a:lnTo>
                  <a:lnTo>
                    <a:pt x="701" y="379"/>
                  </a:lnTo>
                  <a:lnTo>
                    <a:pt x="633" y="379"/>
                  </a:lnTo>
                  <a:lnTo>
                    <a:pt x="633" y="511"/>
                  </a:lnTo>
                  <a:lnTo>
                    <a:pt x="697" y="511"/>
                  </a:lnTo>
                  <a:lnTo>
                    <a:pt x="697" y="567"/>
                  </a:lnTo>
                  <a:lnTo>
                    <a:pt x="573" y="567"/>
                  </a:lnTo>
                  <a:lnTo>
                    <a:pt x="573" y="320"/>
                  </a:lnTo>
                  <a:lnTo>
                    <a:pt x="637" y="320"/>
                  </a:lnTo>
                  <a:lnTo>
                    <a:pt x="637" y="188"/>
                  </a:lnTo>
                  <a:lnTo>
                    <a:pt x="509" y="188"/>
                  </a:lnTo>
                  <a:lnTo>
                    <a:pt x="509" y="507"/>
                  </a:lnTo>
                  <a:lnTo>
                    <a:pt x="381" y="507"/>
                  </a:lnTo>
                  <a:lnTo>
                    <a:pt x="382" y="571"/>
                  </a:lnTo>
                  <a:lnTo>
                    <a:pt x="569" y="571"/>
                  </a:lnTo>
                  <a:lnTo>
                    <a:pt x="569" y="631"/>
                  </a:lnTo>
                  <a:lnTo>
                    <a:pt x="324" y="631"/>
                  </a:lnTo>
                  <a:lnTo>
                    <a:pt x="322" y="507"/>
                  </a:lnTo>
                  <a:lnTo>
                    <a:pt x="254" y="507"/>
                  </a:lnTo>
                  <a:lnTo>
                    <a:pt x="254" y="695"/>
                  </a:lnTo>
                  <a:lnTo>
                    <a:pt x="194" y="695"/>
                  </a:lnTo>
                  <a:lnTo>
                    <a:pt x="194" y="567"/>
                  </a:lnTo>
                  <a:lnTo>
                    <a:pt x="66" y="567"/>
                  </a:lnTo>
                  <a:lnTo>
                    <a:pt x="66" y="507"/>
                  </a:lnTo>
                  <a:lnTo>
                    <a:pt x="3" y="507"/>
                  </a:lnTo>
                  <a:lnTo>
                    <a:pt x="2" y="571"/>
                  </a:lnTo>
                  <a:lnTo>
                    <a:pt x="62" y="571"/>
                  </a:lnTo>
                  <a:lnTo>
                    <a:pt x="62" y="699"/>
                  </a:lnTo>
                  <a:lnTo>
                    <a:pt x="192" y="699"/>
                  </a:lnTo>
                  <a:lnTo>
                    <a:pt x="190" y="763"/>
                  </a:lnTo>
                  <a:lnTo>
                    <a:pt x="258" y="763"/>
                  </a:lnTo>
                  <a:lnTo>
                    <a:pt x="258" y="699"/>
                  </a:lnTo>
                  <a:lnTo>
                    <a:pt x="637" y="699"/>
                  </a:lnTo>
                  <a:lnTo>
                    <a:pt x="637" y="635"/>
                  </a:lnTo>
                  <a:lnTo>
                    <a:pt x="761" y="635"/>
                  </a:lnTo>
                  <a:lnTo>
                    <a:pt x="761" y="695"/>
                  </a:lnTo>
                  <a:lnTo>
                    <a:pt x="697" y="695"/>
                  </a:lnTo>
                  <a:lnTo>
                    <a:pt x="697" y="763"/>
                  </a:lnTo>
                  <a:lnTo>
                    <a:pt x="761" y="763"/>
                  </a:lnTo>
                  <a:lnTo>
                    <a:pt x="761" y="823"/>
                  </a:lnTo>
                  <a:lnTo>
                    <a:pt x="633" y="823"/>
                  </a:lnTo>
                  <a:lnTo>
                    <a:pt x="633" y="891"/>
                  </a:lnTo>
                  <a:lnTo>
                    <a:pt x="697" y="891"/>
                  </a:lnTo>
                  <a:lnTo>
                    <a:pt x="697" y="951"/>
                  </a:lnTo>
                  <a:lnTo>
                    <a:pt x="633" y="951"/>
                  </a:lnTo>
                  <a:lnTo>
                    <a:pt x="633" y="1014"/>
                  </a:lnTo>
                  <a:lnTo>
                    <a:pt x="573" y="1014"/>
                  </a:lnTo>
                  <a:lnTo>
                    <a:pt x="573" y="823"/>
                  </a:lnTo>
                  <a:lnTo>
                    <a:pt x="514" y="823"/>
                  </a:lnTo>
                  <a:lnTo>
                    <a:pt x="514" y="759"/>
                  </a:lnTo>
                  <a:lnTo>
                    <a:pt x="381" y="759"/>
                  </a:lnTo>
                  <a:lnTo>
                    <a:pt x="382" y="827"/>
                  </a:lnTo>
                  <a:lnTo>
                    <a:pt x="445" y="827"/>
                  </a:lnTo>
                  <a:lnTo>
                    <a:pt x="445" y="887"/>
                  </a:lnTo>
                  <a:lnTo>
                    <a:pt x="381" y="887"/>
                  </a:lnTo>
                  <a:lnTo>
                    <a:pt x="382" y="951"/>
                  </a:lnTo>
                  <a:lnTo>
                    <a:pt x="254" y="951"/>
                  </a:lnTo>
                  <a:lnTo>
                    <a:pt x="254" y="1019"/>
                  </a:lnTo>
                  <a:lnTo>
                    <a:pt x="318" y="1019"/>
                  </a:lnTo>
                  <a:lnTo>
                    <a:pt x="318" y="1142"/>
                  </a:lnTo>
                  <a:lnTo>
                    <a:pt x="382" y="1142"/>
                  </a:lnTo>
                  <a:lnTo>
                    <a:pt x="382" y="1202"/>
                  </a:lnTo>
                  <a:lnTo>
                    <a:pt x="318" y="1202"/>
                  </a:lnTo>
                  <a:lnTo>
                    <a:pt x="318" y="1266"/>
                  </a:lnTo>
                  <a:lnTo>
                    <a:pt x="258" y="1266"/>
                  </a:lnTo>
                  <a:lnTo>
                    <a:pt x="258" y="1202"/>
                  </a:lnTo>
                  <a:lnTo>
                    <a:pt x="194" y="1202"/>
                  </a:lnTo>
                  <a:lnTo>
                    <a:pt x="194" y="1142"/>
                  </a:lnTo>
                  <a:lnTo>
                    <a:pt x="258" y="1142"/>
                  </a:lnTo>
                  <a:lnTo>
                    <a:pt x="258" y="1074"/>
                  </a:lnTo>
                  <a:lnTo>
                    <a:pt x="190" y="1074"/>
                  </a:lnTo>
                  <a:lnTo>
                    <a:pt x="190" y="1138"/>
                  </a:lnTo>
                  <a:lnTo>
                    <a:pt x="131" y="1138"/>
                  </a:lnTo>
                  <a:lnTo>
                    <a:pt x="130" y="1014"/>
                  </a:lnTo>
                  <a:lnTo>
                    <a:pt x="66" y="1014"/>
                  </a:lnTo>
                  <a:lnTo>
                    <a:pt x="62" y="1138"/>
                  </a:lnTo>
                  <a:lnTo>
                    <a:pt x="2" y="1138"/>
                  </a:lnTo>
                  <a:lnTo>
                    <a:pt x="2" y="1270"/>
                  </a:lnTo>
                  <a:lnTo>
                    <a:pt x="66" y="1270"/>
                  </a:lnTo>
                  <a:lnTo>
                    <a:pt x="66" y="1142"/>
                  </a:lnTo>
                  <a:lnTo>
                    <a:pt x="124" y="1142"/>
                  </a:lnTo>
                  <a:lnTo>
                    <a:pt x="126" y="1206"/>
                  </a:lnTo>
                  <a:lnTo>
                    <a:pt x="189" y="1206"/>
                  </a:lnTo>
                  <a:lnTo>
                    <a:pt x="190" y="1270"/>
                  </a:lnTo>
                  <a:lnTo>
                    <a:pt x="254" y="1270"/>
                  </a:lnTo>
                  <a:lnTo>
                    <a:pt x="254" y="1330"/>
                  </a:lnTo>
                  <a:lnTo>
                    <a:pt x="190" y="1330"/>
                  </a:lnTo>
                  <a:lnTo>
                    <a:pt x="190" y="1394"/>
                  </a:lnTo>
                  <a:lnTo>
                    <a:pt x="66" y="1394"/>
                  </a:lnTo>
                  <a:lnTo>
                    <a:pt x="66" y="1330"/>
                  </a:lnTo>
                  <a:lnTo>
                    <a:pt x="0" y="1330"/>
                  </a:lnTo>
                  <a:lnTo>
                    <a:pt x="2" y="1398"/>
                  </a:lnTo>
                  <a:lnTo>
                    <a:pt x="62" y="1398"/>
                  </a:lnTo>
                  <a:lnTo>
                    <a:pt x="62" y="1458"/>
                  </a:lnTo>
                  <a:lnTo>
                    <a:pt x="2" y="1458"/>
                  </a:lnTo>
                  <a:lnTo>
                    <a:pt x="2" y="1586"/>
                  </a:lnTo>
                  <a:lnTo>
                    <a:pt x="62" y="1586"/>
                  </a:lnTo>
                  <a:lnTo>
                    <a:pt x="62" y="1709"/>
                  </a:lnTo>
                  <a:lnTo>
                    <a:pt x="3" y="1709"/>
                  </a:lnTo>
                  <a:lnTo>
                    <a:pt x="2" y="1777"/>
                  </a:lnTo>
                  <a:lnTo>
                    <a:pt x="62" y="1777"/>
                  </a:lnTo>
                  <a:lnTo>
                    <a:pt x="62" y="1837"/>
                  </a:lnTo>
                  <a:lnTo>
                    <a:pt x="2" y="1837"/>
                  </a:lnTo>
                  <a:lnTo>
                    <a:pt x="2" y="1905"/>
                  </a:lnTo>
                  <a:lnTo>
                    <a:pt x="66" y="1905"/>
                  </a:lnTo>
                  <a:lnTo>
                    <a:pt x="66" y="1841"/>
                  </a:lnTo>
                  <a:lnTo>
                    <a:pt x="190" y="1841"/>
                  </a:lnTo>
                  <a:lnTo>
                    <a:pt x="190" y="1905"/>
                  </a:lnTo>
                  <a:lnTo>
                    <a:pt x="257" y="1905"/>
                  </a:lnTo>
                  <a:lnTo>
                    <a:pt x="258" y="1841"/>
                  </a:lnTo>
                  <a:lnTo>
                    <a:pt x="318" y="1841"/>
                  </a:lnTo>
                  <a:lnTo>
                    <a:pt x="318" y="2093"/>
                  </a:lnTo>
                  <a:lnTo>
                    <a:pt x="509" y="2093"/>
                  </a:lnTo>
                  <a:lnTo>
                    <a:pt x="509" y="2221"/>
                  </a:lnTo>
                  <a:lnTo>
                    <a:pt x="569" y="2221"/>
                  </a:lnTo>
                  <a:lnTo>
                    <a:pt x="569" y="2280"/>
                  </a:lnTo>
                  <a:lnTo>
                    <a:pt x="509" y="2280"/>
                  </a:lnTo>
                  <a:lnTo>
                    <a:pt x="509" y="2349"/>
                  </a:lnTo>
                  <a:lnTo>
                    <a:pt x="637" y="2349"/>
                  </a:lnTo>
                  <a:lnTo>
                    <a:pt x="637" y="2221"/>
                  </a:lnTo>
                  <a:lnTo>
                    <a:pt x="765" y="2221"/>
                  </a:lnTo>
                  <a:lnTo>
                    <a:pt x="765" y="1965"/>
                  </a:lnTo>
                  <a:lnTo>
                    <a:pt x="573" y="1965"/>
                  </a:lnTo>
                  <a:lnTo>
                    <a:pt x="573" y="1905"/>
                  </a:lnTo>
                  <a:lnTo>
                    <a:pt x="701" y="1905"/>
                  </a:lnTo>
                  <a:lnTo>
                    <a:pt x="701" y="1777"/>
                  </a:lnTo>
                  <a:lnTo>
                    <a:pt x="825" y="1777"/>
                  </a:lnTo>
                  <a:lnTo>
                    <a:pt x="825" y="1837"/>
                  </a:lnTo>
                  <a:lnTo>
                    <a:pt x="761" y="1837"/>
                  </a:lnTo>
                  <a:lnTo>
                    <a:pt x="761" y="1905"/>
                  </a:lnTo>
                  <a:lnTo>
                    <a:pt x="825" y="1905"/>
                  </a:lnTo>
                  <a:lnTo>
                    <a:pt x="825" y="2157"/>
                  </a:lnTo>
                  <a:lnTo>
                    <a:pt x="889" y="2157"/>
                  </a:lnTo>
                  <a:lnTo>
                    <a:pt x="889" y="2344"/>
                  </a:lnTo>
                  <a:lnTo>
                    <a:pt x="829" y="2344"/>
                  </a:lnTo>
                  <a:lnTo>
                    <a:pt x="829" y="2280"/>
                  </a:lnTo>
                  <a:lnTo>
                    <a:pt x="761" y="2280"/>
                  </a:lnTo>
                  <a:lnTo>
                    <a:pt x="761" y="2344"/>
                  </a:lnTo>
                  <a:lnTo>
                    <a:pt x="697" y="2344"/>
                  </a:lnTo>
                  <a:lnTo>
                    <a:pt x="697" y="2476"/>
                  </a:lnTo>
                  <a:lnTo>
                    <a:pt x="761" y="2476"/>
                  </a:lnTo>
                  <a:lnTo>
                    <a:pt x="761" y="2540"/>
                  </a:lnTo>
                  <a:lnTo>
                    <a:pt x="825" y="2540"/>
                  </a:lnTo>
                  <a:lnTo>
                    <a:pt x="825" y="2600"/>
                  </a:lnTo>
                  <a:lnTo>
                    <a:pt x="893" y="2600"/>
                  </a:lnTo>
                  <a:lnTo>
                    <a:pt x="893" y="2540"/>
                  </a:lnTo>
                  <a:lnTo>
                    <a:pt x="1017" y="2540"/>
                  </a:lnTo>
                  <a:lnTo>
                    <a:pt x="1017" y="2600"/>
                  </a:lnTo>
                  <a:lnTo>
                    <a:pt x="1080" y="2600"/>
                  </a:lnTo>
                  <a:lnTo>
                    <a:pt x="1080" y="2540"/>
                  </a:lnTo>
                  <a:lnTo>
                    <a:pt x="1140" y="2540"/>
                  </a:lnTo>
                  <a:lnTo>
                    <a:pt x="1140" y="2600"/>
                  </a:lnTo>
                  <a:lnTo>
                    <a:pt x="1464" y="2600"/>
                  </a:lnTo>
                  <a:lnTo>
                    <a:pt x="1464" y="2476"/>
                  </a:lnTo>
                  <a:lnTo>
                    <a:pt x="1524" y="2476"/>
                  </a:lnTo>
                  <a:lnTo>
                    <a:pt x="1524" y="2540"/>
                  </a:lnTo>
                  <a:lnTo>
                    <a:pt x="1588" y="2540"/>
                  </a:lnTo>
                  <a:lnTo>
                    <a:pt x="1588" y="2476"/>
                  </a:lnTo>
                  <a:lnTo>
                    <a:pt x="1652" y="2476"/>
                  </a:lnTo>
                  <a:lnTo>
                    <a:pt x="1652" y="2349"/>
                  </a:lnTo>
                  <a:lnTo>
                    <a:pt x="1711" y="2349"/>
                  </a:lnTo>
                  <a:lnTo>
                    <a:pt x="1711" y="2540"/>
                  </a:lnTo>
                  <a:lnTo>
                    <a:pt x="1775" y="2540"/>
                  </a:lnTo>
                  <a:lnTo>
                    <a:pt x="1775" y="2600"/>
                  </a:lnTo>
                  <a:lnTo>
                    <a:pt x="1907" y="2600"/>
                  </a:lnTo>
                  <a:lnTo>
                    <a:pt x="1907" y="2476"/>
                  </a:lnTo>
                  <a:lnTo>
                    <a:pt x="1967" y="2476"/>
                  </a:lnTo>
                  <a:lnTo>
                    <a:pt x="1967" y="2600"/>
                  </a:lnTo>
                  <a:lnTo>
                    <a:pt x="2095" y="2600"/>
                  </a:lnTo>
                  <a:lnTo>
                    <a:pt x="2095" y="2476"/>
                  </a:lnTo>
                  <a:lnTo>
                    <a:pt x="2155" y="2476"/>
                  </a:lnTo>
                  <a:lnTo>
                    <a:pt x="2155" y="2540"/>
                  </a:lnTo>
                  <a:lnTo>
                    <a:pt x="2219" y="2540"/>
                  </a:lnTo>
                  <a:lnTo>
                    <a:pt x="2219" y="2600"/>
                  </a:lnTo>
                  <a:lnTo>
                    <a:pt x="2351" y="2600"/>
                  </a:lnTo>
                  <a:lnTo>
                    <a:pt x="2351" y="2540"/>
                  </a:lnTo>
                  <a:lnTo>
                    <a:pt x="2410" y="2540"/>
                  </a:lnTo>
                  <a:lnTo>
                    <a:pt x="2410" y="2600"/>
                  </a:lnTo>
                  <a:lnTo>
                    <a:pt x="2543" y="2600"/>
                  </a:lnTo>
                  <a:lnTo>
                    <a:pt x="2542" y="2540"/>
                  </a:lnTo>
                  <a:lnTo>
                    <a:pt x="2602" y="2540"/>
                  </a:lnTo>
                  <a:lnTo>
                    <a:pt x="2602" y="2408"/>
                  </a:lnTo>
                  <a:lnTo>
                    <a:pt x="2542" y="2408"/>
                  </a:lnTo>
                  <a:lnTo>
                    <a:pt x="2542" y="2344"/>
                  </a:lnTo>
                  <a:lnTo>
                    <a:pt x="2415" y="2344"/>
                  </a:lnTo>
                  <a:lnTo>
                    <a:pt x="2415" y="2216"/>
                  </a:lnTo>
                  <a:lnTo>
                    <a:pt x="2351" y="2216"/>
                  </a:lnTo>
                  <a:lnTo>
                    <a:pt x="2351" y="2157"/>
                  </a:lnTo>
                  <a:lnTo>
                    <a:pt x="2415" y="2157"/>
                  </a:lnTo>
                  <a:lnTo>
                    <a:pt x="2415" y="2089"/>
                  </a:lnTo>
                  <a:lnTo>
                    <a:pt x="2351" y="2089"/>
                  </a:lnTo>
                  <a:lnTo>
                    <a:pt x="2351" y="2033"/>
                  </a:lnTo>
                  <a:lnTo>
                    <a:pt x="2415" y="2033"/>
                  </a:lnTo>
                  <a:lnTo>
                    <a:pt x="2415" y="1905"/>
                  </a:lnTo>
                  <a:lnTo>
                    <a:pt x="2474" y="1905"/>
                  </a:lnTo>
                  <a:lnTo>
                    <a:pt x="2474" y="2033"/>
                  </a:lnTo>
                  <a:lnTo>
                    <a:pt x="2538" y="2033"/>
                  </a:lnTo>
                  <a:lnTo>
                    <a:pt x="2538" y="2216"/>
                  </a:lnTo>
                  <a:lnTo>
                    <a:pt x="2474" y="2216"/>
                  </a:lnTo>
                  <a:lnTo>
                    <a:pt x="2474" y="2285"/>
                  </a:lnTo>
                  <a:lnTo>
                    <a:pt x="2542" y="2285"/>
                  </a:lnTo>
                  <a:lnTo>
                    <a:pt x="2542" y="2221"/>
                  </a:lnTo>
                  <a:lnTo>
                    <a:pt x="2602" y="2221"/>
                  </a:lnTo>
                  <a:lnTo>
                    <a:pt x="2602" y="1837"/>
                  </a:lnTo>
                  <a:lnTo>
                    <a:pt x="2159" y="1837"/>
                  </a:lnTo>
                  <a:lnTo>
                    <a:pt x="2159" y="1777"/>
                  </a:lnTo>
                  <a:lnTo>
                    <a:pt x="2223" y="1777"/>
                  </a:lnTo>
                  <a:lnTo>
                    <a:pt x="2223" y="1713"/>
                  </a:lnTo>
                  <a:lnTo>
                    <a:pt x="2346" y="1713"/>
                  </a:lnTo>
                  <a:lnTo>
                    <a:pt x="2346" y="1777"/>
                  </a:lnTo>
                  <a:lnTo>
                    <a:pt x="2415" y="1777"/>
                  </a:lnTo>
                  <a:lnTo>
                    <a:pt x="2415" y="1709"/>
                  </a:lnTo>
                  <a:lnTo>
                    <a:pt x="2351" y="1709"/>
                  </a:lnTo>
                  <a:lnTo>
                    <a:pt x="2351" y="1581"/>
                  </a:lnTo>
                  <a:lnTo>
                    <a:pt x="2287" y="1581"/>
                  </a:lnTo>
                  <a:lnTo>
                    <a:pt x="2287" y="1462"/>
                  </a:lnTo>
                  <a:lnTo>
                    <a:pt x="2346" y="1462"/>
                  </a:lnTo>
                  <a:lnTo>
                    <a:pt x="2346" y="1526"/>
                  </a:lnTo>
                  <a:lnTo>
                    <a:pt x="2410" y="1526"/>
                  </a:lnTo>
                  <a:lnTo>
                    <a:pt x="2410" y="1649"/>
                  </a:lnTo>
                  <a:lnTo>
                    <a:pt x="2479" y="1649"/>
                  </a:lnTo>
                  <a:lnTo>
                    <a:pt x="2479" y="1526"/>
                  </a:lnTo>
                  <a:lnTo>
                    <a:pt x="2538" y="1526"/>
                  </a:lnTo>
                  <a:lnTo>
                    <a:pt x="2538" y="1586"/>
                  </a:lnTo>
                  <a:lnTo>
                    <a:pt x="2602" y="1586"/>
                  </a:lnTo>
                  <a:lnTo>
                    <a:pt x="2602" y="1522"/>
                  </a:lnTo>
                  <a:lnTo>
                    <a:pt x="2542" y="1522"/>
                  </a:lnTo>
                  <a:lnTo>
                    <a:pt x="2542" y="1462"/>
                  </a:lnTo>
                  <a:lnTo>
                    <a:pt x="2602" y="1462"/>
                  </a:lnTo>
                  <a:lnTo>
                    <a:pt x="2602" y="1074"/>
                  </a:lnTo>
                  <a:lnTo>
                    <a:pt x="2543" y="1074"/>
                  </a:lnTo>
                  <a:lnTo>
                    <a:pt x="2542" y="1014"/>
                  </a:lnTo>
                  <a:lnTo>
                    <a:pt x="2474" y="1014"/>
                  </a:lnTo>
                  <a:lnTo>
                    <a:pt x="2474" y="1074"/>
                  </a:lnTo>
                  <a:lnTo>
                    <a:pt x="2415" y="1074"/>
                  </a:lnTo>
                  <a:lnTo>
                    <a:pt x="2415" y="955"/>
                  </a:lnTo>
                  <a:lnTo>
                    <a:pt x="2479" y="955"/>
                  </a:lnTo>
                  <a:lnTo>
                    <a:pt x="2479" y="827"/>
                  </a:lnTo>
                  <a:lnTo>
                    <a:pt x="2538" y="827"/>
                  </a:lnTo>
                  <a:lnTo>
                    <a:pt x="2538" y="955"/>
                  </a:lnTo>
                  <a:lnTo>
                    <a:pt x="2602" y="955"/>
                  </a:lnTo>
                  <a:lnTo>
                    <a:pt x="2602" y="631"/>
                  </a:lnTo>
                  <a:lnTo>
                    <a:pt x="2538" y="631"/>
                  </a:lnTo>
                  <a:lnTo>
                    <a:pt x="2538" y="695"/>
                  </a:lnTo>
                  <a:lnTo>
                    <a:pt x="2474" y="695"/>
                  </a:lnTo>
                  <a:lnTo>
                    <a:pt x="2474" y="823"/>
                  </a:lnTo>
                  <a:lnTo>
                    <a:pt x="2410" y="823"/>
                  </a:lnTo>
                  <a:lnTo>
                    <a:pt x="2410" y="951"/>
                  </a:lnTo>
                  <a:lnTo>
                    <a:pt x="2346" y="951"/>
                  </a:lnTo>
                  <a:lnTo>
                    <a:pt x="2346" y="1074"/>
                  </a:lnTo>
                  <a:lnTo>
                    <a:pt x="2287" y="1074"/>
                  </a:lnTo>
                  <a:lnTo>
                    <a:pt x="2287" y="1014"/>
                  </a:lnTo>
                  <a:lnTo>
                    <a:pt x="2219" y="1014"/>
                  </a:lnTo>
                  <a:lnTo>
                    <a:pt x="2219" y="1074"/>
                  </a:lnTo>
                  <a:lnTo>
                    <a:pt x="2095" y="1074"/>
                  </a:lnTo>
                  <a:lnTo>
                    <a:pt x="2095" y="1014"/>
                  </a:lnTo>
                  <a:lnTo>
                    <a:pt x="2031" y="1014"/>
                  </a:lnTo>
                  <a:lnTo>
                    <a:pt x="2031" y="1078"/>
                  </a:lnTo>
                  <a:lnTo>
                    <a:pt x="2091" y="1078"/>
                  </a:lnTo>
                  <a:lnTo>
                    <a:pt x="2091" y="1138"/>
                  </a:lnTo>
                  <a:lnTo>
                    <a:pt x="2031" y="1138"/>
                  </a:lnTo>
                  <a:lnTo>
                    <a:pt x="2031" y="1206"/>
                  </a:lnTo>
                  <a:lnTo>
                    <a:pt x="2095" y="1206"/>
                  </a:lnTo>
                  <a:lnTo>
                    <a:pt x="2095" y="1142"/>
                  </a:lnTo>
                  <a:lnTo>
                    <a:pt x="2218" y="1142"/>
                  </a:lnTo>
                  <a:lnTo>
                    <a:pt x="2219" y="1270"/>
                  </a:lnTo>
                  <a:lnTo>
                    <a:pt x="2287" y="1270"/>
                  </a:lnTo>
                  <a:lnTo>
                    <a:pt x="2287" y="1142"/>
                  </a:lnTo>
                  <a:lnTo>
                    <a:pt x="2351" y="1142"/>
                  </a:lnTo>
                  <a:lnTo>
                    <a:pt x="2351" y="1078"/>
                  </a:lnTo>
                  <a:lnTo>
                    <a:pt x="2410" y="1078"/>
                  </a:lnTo>
                  <a:lnTo>
                    <a:pt x="2410" y="1142"/>
                  </a:lnTo>
                  <a:lnTo>
                    <a:pt x="2538" y="1142"/>
                  </a:lnTo>
                  <a:lnTo>
                    <a:pt x="2538" y="1458"/>
                  </a:lnTo>
                  <a:lnTo>
                    <a:pt x="2479" y="1458"/>
                  </a:lnTo>
                  <a:lnTo>
                    <a:pt x="2479" y="1394"/>
                  </a:lnTo>
                  <a:lnTo>
                    <a:pt x="2415" y="1394"/>
                  </a:lnTo>
                  <a:lnTo>
                    <a:pt x="2415" y="1330"/>
                  </a:lnTo>
                  <a:lnTo>
                    <a:pt x="2159" y="1330"/>
                  </a:lnTo>
                  <a:lnTo>
                    <a:pt x="2159" y="1266"/>
                  </a:lnTo>
                  <a:lnTo>
                    <a:pt x="2031" y="1266"/>
                  </a:lnTo>
                  <a:lnTo>
                    <a:pt x="2031" y="1334"/>
                  </a:lnTo>
                  <a:lnTo>
                    <a:pt x="2155" y="1334"/>
                  </a:lnTo>
                  <a:lnTo>
                    <a:pt x="2155" y="1526"/>
                  </a:lnTo>
                  <a:lnTo>
                    <a:pt x="2218" y="1526"/>
                  </a:lnTo>
                  <a:lnTo>
                    <a:pt x="2219" y="1581"/>
                  </a:lnTo>
                  <a:lnTo>
                    <a:pt x="2095" y="1581"/>
                  </a:lnTo>
                  <a:lnTo>
                    <a:pt x="2095" y="1522"/>
                  </a:lnTo>
                  <a:lnTo>
                    <a:pt x="2035" y="1522"/>
                  </a:lnTo>
                  <a:lnTo>
                    <a:pt x="2035" y="1458"/>
                  </a:lnTo>
                  <a:lnTo>
                    <a:pt x="1971" y="1458"/>
                  </a:lnTo>
                  <a:lnTo>
                    <a:pt x="1971" y="1202"/>
                  </a:lnTo>
                  <a:lnTo>
                    <a:pt x="1907" y="1202"/>
                  </a:lnTo>
                  <a:lnTo>
                    <a:pt x="1907" y="1138"/>
                  </a:lnTo>
                  <a:lnTo>
                    <a:pt x="1843" y="1138"/>
                  </a:lnTo>
                  <a:lnTo>
                    <a:pt x="1843" y="1078"/>
                  </a:lnTo>
                  <a:lnTo>
                    <a:pt x="1970" y="1078"/>
                  </a:lnTo>
                  <a:lnTo>
                    <a:pt x="1971" y="891"/>
                  </a:lnTo>
                  <a:lnTo>
                    <a:pt x="2031" y="891"/>
                  </a:lnTo>
                  <a:lnTo>
                    <a:pt x="2031" y="955"/>
                  </a:lnTo>
                  <a:lnTo>
                    <a:pt x="2223" y="955"/>
                  </a:lnTo>
                  <a:lnTo>
                    <a:pt x="2223" y="887"/>
                  </a:lnTo>
                  <a:lnTo>
                    <a:pt x="2159" y="887"/>
                  </a:lnTo>
                  <a:lnTo>
                    <a:pt x="2159" y="763"/>
                  </a:lnTo>
                  <a:lnTo>
                    <a:pt x="2287" y="763"/>
                  </a:lnTo>
                  <a:lnTo>
                    <a:pt x="2287" y="699"/>
                  </a:lnTo>
                  <a:lnTo>
                    <a:pt x="2346" y="699"/>
                  </a:lnTo>
                  <a:lnTo>
                    <a:pt x="2346" y="763"/>
                  </a:lnTo>
                  <a:lnTo>
                    <a:pt x="2414" y="763"/>
                  </a:lnTo>
                  <a:lnTo>
                    <a:pt x="2415" y="695"/>
                  </a:lnTo>
                  <a:lnTo>
                    <a:pt x="2351" y="695"/>
                  </a:lnTo>
                  <a:lnTo>
                    <a:pt x="2351" y="635"/>
                  </a:lnTo>
                  <a:lnTo>
                    <a:pt x="2415" y="635"/>
                  </a:lnTo>
                  <a:lnTo>
                    <a:pt x="2415" y="507"/>
                  </a:lnTo>
                  <a:lnTo>
                    <a:pt x="2095" y="507"/>
                  </a:lnTo>
                  <a:lnTo>
                    <a:pt x="2095" y="124"/>
                  </a:lnTo>
                  <a:lnTo>
                    <a:pt x="2035" y="124"/>
                  </a:lnTo>
                  <a:lnTo>
                    <a:pt x="2035" y="64"/>
                  </a:lnTo>
                  <a:lnTo>
                    <a:pt x="2095" y="64"/>
                  </a:lnTo>
                  <a:lnTo>
                    <a:pt x="2095" y="0"/>
                  </a:lnTo>
                  <a:lnTo>
                    <a:pt x="2031" y="0"/>
                  </a:lnTo>
                  <a:lnTo>
                    <a:pt x="2031" y="60"/>
                  </a:lnTo>
                  <a:lnTo>
                    <a:pt x="1967" y="60"/>
                  </a:lnTo>
                  <a:lnTo>
                    <a:pt x="1967" y="128"/>
                  </a:lnTo>
                  <a:lnTo>
                    <a:pt x="2031" y="128"/>
                  </a:lnTo>
                  <a:lnTo>
                    <a:pt x="2031" y="315"/>
                  </a:lnTo>
                  <a:lnTo>
                    <a:pt x="1843" y="315"/>
                  </a:lnTo>
                  <a:lnTo>
                    <a:pt x="1843" y="256"/>
                  </a:lnTo>
                  <a:lnTo>
                    <a:pt x="1971" y="256"/>
                  </a:lnTo>
                  <a:lnTo>
                    <a:pt x="1971" y="188"/>
                  </a:lnTo>
                  <a:lnTo>
                    <a:pt x="1907" y="188"/>
                  </a:lnTo>
                  <a:lnTo>
                    <a:pt x="1907" y="60"/>
                  </a:lnTo>
                  <a:lnTo>
                    <a:pt x="1839" y="60"/>
                  </a:lnTo>
                  <a:lnTo>
                    <a:pt x="1839" y="124"/>
                  </a:lnTo>
                  <a:lnTo>
                    <a:pt x="1716" y="124"/>
                  </a:lnTo>
                  <a:lnTo>
                    <a:pt x="1716" y="64"/>
                  </a:lnTo>
                  <a:lnTo>
                    <a:pt x="1780" y="64"/>
                  </a:lnTo>
                  <a:lnTo>
                    <a:pt x="1780" y="0"/>
                  </a:lnTo>
                  <a:lnTo>
                    <a:pt x="1711" y="0"/>
                  </a:lnTo>
                  <a:lnTo>
                    <a:pt x="1711" y="60"/>
                  </a:lnTo>
                  <a:lnTo>
                    <a:pt x="1652" y="60"/>
                  </a:lnTo>
                  <a:lnTo>
                    <a:pt x="1652" y="0"/>
                  </a:lnTo>
                  <a:lnTo>
                    <a:pt x="1584" y="0"/>
                  </a:lnTo>
                  <a:lnTo>
                    <a:pt x="1583" y="60"/>
                  </a:lnTo>
                  <a:lnTo>
                    <a:pt x="1524" y="60"/>
                  </a:lnTo>
                  <a:lnTo>
                    <a:pt x="1524" y="124"/>
                  </a:lnTo>
                  <a:lnTo>
                    <a:pt x="1464" y="124"/>
                  </a:lnTo>
                  <a:lnTo>
                    <a:pt x="1464" y="0"/>
                  </a:lnTo>
                  <a:lnTo>
                    <a:pt x="1333" y="0"/>
                  </a:lnTo>
                  <a:lnTo>
                    <a:pt x="1332" y="124"/>
                  </a:lnTo>
                  <a:lnTo>
                    <a:pt x="1273" y="124"/>
                  </a:lnTo>
                  <a:lnTo>
                    <a:pt x="1272" y="60"/>
                  </a:lnTo>
                  <a:lnTo>
                    <a:pt x="1208" y="60"/>
                  </a:lnTo>
                  <a:lnTo>
                    <a:pt x="1208" y="0"/>
                  </a:lnTo>
                  <a:lnTo>
                    <a:pt x="1140" y="0"/>
                  </a:lnTo>
                  <a:lnTo>
                    <a:pt x="1140" y="124"/>
                  </a:lnTo>
                  <a:lnTo>
                    <a:pt x="1076" y="124"/>
                  </a:lnTo>
                  <a:lnTo>
                    <a:pt x="1076" y="188"/>
                  </a:lnTo>
                  <a:lnTo>
                    <a:pt x="889" y="188"/>
                  </a:lnTo>
                  <a:lnTo>
                    <a:pt x="889" y="251"/>
                  </a:lnTo>
                  <a:lnTo>
                    <a:pt x="829" y="251"/>
                  </a:lnTo>
                  <a:lnTo>
                    <a:pt x="829" y="60"/>
                  </a:lnTo>
                  <a:lnTo>
                    <a:pt x="765" y="60"/>
                  </a:lnTo>
                  <a:lnTo>
                    <a:pt x="765" y="0"/>
                  </a:lnTo>
                  <a:lnTo>
                    <a:pt x="697" y="0"/>
                  </a:lnTo>
                  <a:lnTo>
                    <a:pt x="697" y="6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23"/>
            <p:cNvSpPr>
              <a:spLocks noEditPoints="1"/>
            </p:cNvSpPr>
            <p:nvPr/>
          </p:nvSpPr>
          <p:spPr bwMode="auto">
            <a:xfrm>
              <a:off x="5705476" y="3709988"/>
              <a:ext cx="161925" cy="158750"/>
            </a:xfrm>
            <a:custGeom>
              <a:avLst/>
              <a:gdLst>
                <a:gd name="T0" fmla="*/ 68 w 448"/>
                <a:gd name="T1" fmla="*/ 377 h 444"/>
                <a:gd name="T2" fmla="*/ 66 w 448"/>
                <a:gd name="T3" fmla="*/ 66 h 444"/>
                <a:gd name="T4" fmla="*/ 379 w 448"/>
                <a:gd name="T5" fmla="*/ 65 h 444"/>
                <a:gd name="T6" fmla="*/ 378 w 448"/>
                <a:gd name="T7" fmla="*/ 378 h 444"/>
                <a:gd name="T8" fmla="*/ 102 w 448"/>
                <a:gd name="T9" fmla="*/ 380 h 444"/>
                <a:gd name="T10" fmla="*/ 68 w 448"/>
                <a:gd name="T11" fmla="*/ 377 h 444"/>
                <a:gd name="T12" fmla="*/ 0 w 448"/>
                <a:gd name="T13" fmla="*/ 444 h 444"/>
                <a:gd name="T14" fmla="*/ 9 w 448"/>
                <a:gd name="T15" fmla="*/ 444 h 444"/>
                <a:gd name="T16" fmla="*/ 444 w 448"/>
                <a:gd name="T17" fmla="*/ 444 h 444"/>
                <a:gd name="T18" fmla="*/ 448 w 448"/>
                <a:gd name="T19" fmla="*/ 0 h 444"/>
                <a:gd name="T20" fmla="*/ 0 w 448"/>
                <a:gd name="T21" fmla="*/ 0 h 444"/>
                <a:gd name="T22" fmla="*/ 0 w 448"/>
                <a:gd name="T23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8" h="444">
                  <a:moveTo>
                    <a:pt x="68" y="377"/>
                  </a:moveTo>
                  <a:cubicBezTo>
                    <a:pt x="57" y="356"/>
                    <a:pt x="65" y="71"/>
                    <a:pt x="66" y="66"/>
                  </a:cubicBezTo>
                  <a:cubicBezTo>
                    <a:pt x="85" y="58"/>
                    <a:pt x="351" y="59"/>
                    <a:pt x="379" y="65"/>
                  </a:cubicBezTo>
                  <a:cubicBezTo>
                    <a:pt x="386" y="93"/>
                    <a:pt x="386" y="359"/>
                    <a:pt x="378" y="378"/>
                  </a:cubicBezTo>
                  <a:cubicBezTo>
                    <a:pt x="347" y="384"/>
                    <a:pt x="162" y="380"/>
                    <a:pt x="102" y="380"/>
                  </a:cubicBezTo>
                  <a:cubicBezTo>
                    <a:pt x="83" y="380"/>
                    <a:pt x="79" y="382"/>
                    <a:pt x="68" y="377"/>
                  </a:cubicBezTo>
                  <a:close/>
                  <a:moveTo>
                    <a:pt x="0" y="444"/>
                  </a:moveTo>
                  <a:lnTo>
                    <a:pt x="9" y="444"/>
                  </a:lnTo>
                  <a:lnTo>
                    <a:pt x="444" y="444"/>
                  </a:lnTo>
                  <a:lnTo>
                    <a:pt x="448" y="0"/>
                  </a:lnTo>
                  <a:lnTo>
                    <a:pt x="0" y="0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24"/>
            <p:cNvSpPr>
              <a:spLocks noEditPoints="1"/>
            </p:cNvSpPr>
            <p:nvPr/>
          </p:nvSpPr>
          <p:spPr bwMode="auto">
            <a:xfrm>
              <a:off x="5703888" y="2933700"/>
              <a:ext cx="161925" cy="160338"/>
            </a:xfrm>
            <a:custGeom>
              <a:avLst/>
              <a:gdLst>
                <a:gd name="T0" fmla="*/ 72 w 448"/>
                <a:gd name="T1" fmla="*/ 67 h 444"/>
                <a:gd name="T2" fmla="*/ 382 w 448"/>
                <a:gd name="T3" fmla="*/ 66 h 444"/>
                <a:gd name="T4" fmla="*/ 383 w 448"/>
                <a:gd name="T5" fmla="*/ 379 h 444"/>
                <a:gd name="T6" fmla="*/ 70 w 448"/>
                <a:gd name="T7" fmla="*/ 378 h 444"/>
                <a:gd name="T8" fmla="*/ 68 w 448"/>
                <a:gd name="T9" fmla="*/ 102 h 444"/>
                <a:gd name="T10" fmla="*/ 72 w 448"/>
                <a:gd name="T11" fmla="*/ 67 h 444"/>
                <a:gd name="T12" fmla="*/ 4 w 448"/>
                <a:gd name="T13" fmla="*/ 444 h 444"/>
                <a:gd name="T14" fmla="*/ 443 w 448"/>
                <a:gd name="T15" fmla="*/ 444 h 444"/>
                <a:gd name="T16" fmla="*/ 448 w 448"/>
                <a:gd name="T17" fmla="*/ 444 h 444"/>
                <a:gd name="T18" fmla="*/ 448 w 448"/>
                <a:gd name="T19" fmla="*/ 0 h 444"/>
                <a:gd name="T20" fmla="*/ 0 w 448"/>
                <a:gd name="T21" fmla="*/ 0 h 444"/>
                <a:gd name="T22" fmla="*/ 4 w 448"/>
                <a:gd name="T23" fmla="*/ 0 h 444"/>
                <a:gd name="T24" fmla="*/ 4 w 448"/>
                <a:gd name="T25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444">
                  <a:moveTo>
                    <a:pt x="72" y="67"/>
                  </a:moveTo>
                  <a:cubicBezTo>
                    <a:pt x="92" y="57"/>
                    <a:pt x="377" y="65"/>
                    <a:pt x="382" y="66"/>
                  </a:cubicBezTo>
                  <a:cubicBezTo>
                    <a:pt x="390" y="85"/>
                    <a:pt x="390" y="351"/>
                    <a:pt x="383" y="379"/>
                  </a:cubicBezTo>
                  <a:cubicBezTo>
                    <a:pt x="355" y="385"/>
                    <a:pt x="89" y="386"/>
                    <a:pt x="70" y="378"/>
                  </a:cubicBezTo>
                  <a:cubicBezTo>
                    <a:pt x="65" y="347"/>
                    <a:pt x="68" y="162"/>
                    <a:pt x="68" y="102"/>
                  </a:cubicBezTo>
                  <a:cubicBezTo>
                    <a:pt x="68" y="83"/>
                    <a:pt x="66" y="79"/>
                    <a:pt x="72" y="67"/>
                  </a:cubicBezTo>
                  <a:close/>
                  <a:moveTo>
                    <a:pt x="4" y="444"/>
                  </a:moveTo>
                  <a:lnTo>
                    <a:pt x="443" y="444"/>
                  </a:lnTo>
                  <a:lnTo>
                    <a:pt x="448" y="444"/>
                  </a:lnTo>
                  <a:lnTo>
                    <a:pt x="448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44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25"/>
            <p:cNvSpPr>
              <a:spLocks noEditPoints="1"/>
            </p:cNvSpPr>
            <p:nvPr/>
          </p:nvSpPr>
          <p:spPr bwMode="auto">
            <a:xfrm>
              <a:off x="6483351" y="2933700"/>
              <a:ext cx="160338" cy="160338"/>
            </a:xfrm>
            <a:custGeom>
              <a:avLst/>
              <a:gdLst>
                <a:gd name="T0" fmla="*/ 377 w 444"/>
                <a:gd name="T1" fmla="*/ 67 h 444"/>
                <a:gd name="T2" fmla="*/ 380 w 444"/>
                <a:gd name="T3" fmla="*/ 77 h 444"/>
                <a:gd name="T4" fmla="*/ 379 w 444"/>
                <a:gd name="T5" fmla="*/ 378 h 444"/>
                <a:gd name="T6" fmla="*/ 65 w 444"/>
                <a:gd name="T7" fmla="*/ 379 h 444"/>
                <a:gd name="T8" fmla="*/ 67 w 444"/>
                <a:gd name="T9" fmla="*/ 66 h 444"/>
                <a:gd name="T10" fmla="*/ 377 w 444"/>
                <a:gd name="T11" fmla="*/ 67 h 444"/>
                <a:gd name="T12" fmla="*/ 0 w 444"/>
                <a:gd name="T13" fmla="*/ 444 h 444"/>
                <a:gd name="T14" fmla="*/ 444 w 444"/>
                <a:gd name="T15" fmla="*/ 444 h 444"/>
                <a:gd name="T16" fmla="*/ 444 w 444"/>
                <a:gd name="T17" fmla="*/ 0 h 444"/>
                <a:gd name="T18" fmla="*/ 0 w 444"/>
                <a:gd name="T19" fmla="*/ 0 h 444"/>
                <a:gd name="T20" fmla="*/ 0 w 444"/>
                <a:gd name="T21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4" h="444">
                  <a:moveTo>
                    <a:pt x="377" y="67"/>
                  </a:moveTo>
                  <a:cubicBezTo>
                    <a:pt x="378" y="70"/>
                    <a:pt x="378" y="63"/>
                    <a:pt x="380" y="77"/>
                  </a:cubicBezTo>
                  <a:cubicBezTo>
                    <a:pt x="385" y="109"/>
                    <a:pt x="379" y="372"/>
                    <a:pt x="379" y="378"/>
                  </a:cubicBezTo>
                  <a:cubicBezTo>
                    <a:pt x="359" y="386"/>
                    <a:pt x="94" y="385"/>
                    <a:pt x="65" y="379"/>
                  </a:cubicBezTo>
                  <a:cubicBezTo>
                    <a:pt x="59" y="351"/>
                    <a:pt x="59" y="85"/>
                    <a:pt x="67" y="66"/>
                  </a:cubicBezTo>
                  <a:cubicBezTo>
                    <a:pt x="79" y="64"/>
                    <a:pt x="359" y="59"/>
                    <a:pt x="377" y="67"/>
                  </a:cubicBezTo>
                  <a:close/>
                  <a:moveTo>
                    <a:pt x="0" y="444"/>
                  </a:moveTo>
                  <a:lnTo>
                    <a:pt x="444" y="444"/>
                  </a:lnTo>
                  <a:lnTo>
                    <a:pt x="444" y="0"/>
                  </a:lnTo>
                  <a:lnTo>
                    <a:pt x="0" y="0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auto">
            <a:xfrm>
              <a:off x="6527801" y="2978150"/>
              <a:ext cx="71438" cy="71438"/>
            </a:xfrm>
            <a:custGeom>
              <a:avLst/>
              <a:gdLst>
                <a:gd name="T0" fmla="*/ 1 w 197"/>
                <a:gd name="T1" fmla="*/ 196 h 196"/>
                <a:gd name="T2" fmla="*/ 197 w 197"/>
                <a:gd name="T3" fmla="*/ 196 h 196"/>
                <a:gd name="T4" fmla="*/ 197 w 197"/>
                <a:gd name="T5" fmla="*/ 0 h 196"/>
                <a:gd name="T6" fmla="*/ 0 w 197"/>
                <a:gd name="T7" fmla="*/ 0 h 196"/>
                <a:gd name="T8" fmla="*/ 1 w 197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96">
                  <a:moveTo>
                    <a:pt x="1" y="196"/>
                  </a:moveTo>
                  <a:lnTo>
                    <a:pt x="197" y="196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1" y="19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27"/>
            <p:cNvSpPr>
              <a:spLocks/>
            </p:cNvSpPr>
            <p:nvPr/>
          </p:nvSpPr>
          <p:spPr bwMode="auto">
            <a:xfrm>
              <a:off x="5749926" y="3754438"/>
              <a:ext cx="71438" cy="69850"/>
            </a:xfrm>
            <a:custGeom>
              <a:avLst/>
              <a:gdLst>
                <a:gd name="T0" fmla="*/ 0 w 196"/>
                <a:gd name="T1" fmla="*/ 196 h 196"/>
                <a:gd name="T2" fmla="*/ 196 w 196"/>
                <a:gd name="T3" fmla="*/ 196 h 196"/>
                <a:gd name="T4" fmla="*/ 196 w 196"/>
                <a:gd name="T5" fmla="*/ 0 h 196"/>
                <a:gd name="T6" fmla="*/ 2 w 196"/>
                <a:gd name="T7" fmla="*/ 0 h 196"/>
                <a:gd name="T8" fmla="*/ 0 w 196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6">
                  <a:moveTo>
                    <a:pt x="0" y="196"/>
                  </a:moveTo>
                  <a:lnTo>
                    <a:pt x="196" y="196"/>
                  </a:lnTo>
                  <a:lnTo>
                    <a:pt x="196" y="0"/>
                  </a:lnTo>
                  <a:lnTo>
                    <a:pt x="2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28"/>
            <p:cNvSpPr>
              <a:spLocks/>
            </p:cNvSpPr>
            <p:nvPr/>
          </p:nvSpPr>
          <p:spPr bwMode="auto">
            <a:xfrm>
              <a:off x="5749926" y="2978150"/>
              <a:ext cx="71438" cy="71438"/>
            </a:xfrm>
            <a:custGeom>
              <a:avLst/>
              <a:gdLst>
                <a:gd name="T0" fmla="*/ 0 w 196"/>
                <a:gd name="T1" fmla="*/ 196 h 196"/>
                <a:gd name="T2" fmla="*/ 192 w 196"/>
                <a:gd name="T3" fmla="*/ 196 h 196"/>
                <a:gd name="T4" fmla="*/ 196 w 196"/>
                <a:gd name="T5" fmla="*/ 0 h 196"/>
                <a:gd name="T6" fmla="*/ 2 w 196"/>
                <a:gd name="T7" fmla="*/ 0 h 196"/>
                <a:gd name="T8" fmla="*/ 0 w 196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96">
                  <a:moveTo>
                    <a:pt x="0" y="196"/>
                  </a:moveTo>
                  <a:lnTo>
                    <a:pt x="192" y="196"/>
                  </a:lnTo>
                  <a:lnTo>
                    <a:pt x="196" y="0"/>
                  </a:lnTo>
                  <a:lnTo>
                    <a:pt x="2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5700713" y="3230563"/>
              <a:ext cx="73025" cy="46038"/>
            </a:xfrm>
            <a:custGeom>
              <a:avLst/>
              <a:gdLst>
                <a:gd name="T0" fmla="*/ 13 w 205"/>
                <a:gd name="T1" fmla="*/ 132 h 132"/>
                <a:gd name="T2" fmla="*/ 77 w 205"/>
                <a:gd name="T3" fmla="*/ 132 h 132"/>
                <a:gd name="T4" fmla="*/ 77 w 205"/>
                <a:gd name="T5" fmla="*/ 68 h 132"/>
                <a:gd name="T6" fmla="*/ 137 w 205"/>
                <a:gd name="T7" fmla="*/ 68 h 132"/>
                <a:gd name="T8" fmla="*/ 137 w 205"/>
                <a:gd name="T9" fmla="*/ 132 h 132"/>
                <a:gd name="T10" fmla="*/ 205 w 205"/>
                <a:gd name="T11" fmla="*/ 132 h 132"/>
                <a:gd name="T12" fmla="*/ 205 w 205"/>
                <a:gd name="T13" fmla="*/ 0 h 132"/>
                <a:gd name="T14" fmla="*/ 0 w 205"/>
                <a:gd name="T15" fmla="*/ 0 h 132"/>
                <a:gd name="T16" fmla="*/ 13 w 205"/>
                <a:gd name="T17" fmla="*/ 0 h 132"/>
                <a:gd name="T18" fmla="*/ 13 w 205"/>
                <a:gd name="T1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132">
                  <a:moveTo>
                    <a:pt x="13" y="132"/>
                  </a:moveTo>
                  <a:lnTo>
                    <a:pt x="77" y="132"/>
                  </a:lnTo>
                  <a:lnTo>
                    <a:pt x="77" y="68"/>
                  </a:lnTo>
                  <a:lnTo>
                    <a:pt x="137" y="68"/>
                  </a:lnTo>
                  <a:lnTo>
                    <a:pt x="137" y="132"/>
                  </a:lnTo>
                  <a:lnTo>
                    <a:pt x="205" y="132"/>
                  </a:lnTo>
                  <a:lnTo>
                    <a:pt x="205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13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6024563" y="2933700"/>
              <a:ext cx="69850" cy="46038"/>
            </a:xfrm>
            <a:custGeom>
              <a:avLst/>
              <a:gdLst>
                <a:gd name="T0" fmla="*/ 0 w 192"/>
                <a:gd name="T1" fmla="*/ 128 h 128"/>
                <a:gd name="T2" fmla="*/ 132 w 192"/>
                <a:gd name="T3" fmla="*/ 128 h 128"/>
                <a:gd name="T4" fmla="*/ 132 w 192"/>
                <a:gd name="T5" fmla="*/ 64 h 128"/>
                <a:gd name="T6" fmla="*/ 192 w 192"/>
                <a:gd name="T7" fmla="*/ 64 h 128"/>
                <a:gd name="T8" fmla="*/ 191 w 192"/>
                <a:gd name="T9" fmla="*/ 0 h 128"/>
                <a:gd name="T10" fmla="*/ 0 w 192"/>
                <a:gd name="T11" fmla="*/ 0 h 128"/>
                <a:gd name="T12" fmla="*/ 0 w 192"/>
                <a:gd name="T13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28">
                  <a:moveTo>
                    <a:pt x="0" y="128"/>
                  </a:moveTo>
                  <a:lnTo>
                    <a:pt x="132" y="128"/>
                  </a:lnTo>
                  <a:lnTo>
                    <a:pt x="132" y="64"/>
                  </a:lnTo>
                  <a:lnTo>
                    <a:pt x="192" y="64"/>
                  </a:lnTo>
                  <a:lnTo>
                    <a:pt x="191" y="0"/>
                  </a:lnTo>
                  <a:lnTo>
                    <a:pt x="0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5705476" y="3640138"/>
              <a:ext cx="68263" cy="46038"/>
            </a:xfrm>
            <a:custGeom>
              <a:avLst/>
              <a:gdLst>
                <a:gd name="T0" fmla="*/ 124 w 192"/>
                <a:gd name="T1" fmla="*/ 64 h 128"/>
                <a:gd name="T2" fmla="*/ 4 w 192"/>
                <a:gd name="T3" fmla="*/ 64 h 128"/>
                <a:gd name="T4" fmla="*/ 0 w 192"/>
                <a:gd name="T5" fmla="*/ 128 h 128"/>
                <a:gd name="T6" fmla="*/ 128 w 192"/>
                <a:gd name="T7" fmla="*/ 128 h 128"/>
                <a:gd name="T8" fmla="*/ 128 w 192"/>
                <a:gd name="T9" fmla="*/ 68 h 128"/>
                <a:gd name="T10" fmla="*/ 192 w 192"/>
                <a:gd name="T11" fmla="*/ 68 h 128"/>
                <a:gd name="T12" fmla="*/ 192 w 192"/>
                <a:gd name="T13" fmla="*/ 0 h 128"/>
                <a:gd name="T14" fmla="*/ 126 w 192"/>
                <a:gd name="T15" fmla="*/ 0 h 128"/>
                <a:gd name="T16" fmla="*/ 124 w 192"/>
                <a:gd name="T17" fmla="*/ 6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128">
                  <a:moveTo>
                    <a:pt x="124" y="64"/>
                  </a:moveTo>
                  <a:lnTo>
                    <a:pt x="4" y="64"/>
                  </a:lnTo>
                  <a:lnTo>
                    <a:pt x="0" y="128"/>
                  </a:lnTo>
                  <a:lnTo>
                    <a:pt x="128" y="128"/>
                  </a:lnTo>
                  <a:lnTo>
                    <a:pt x="128" y="68"/>
                  </a:lnTo>
                  <a:lnTo>
                    <a:pt x="192" y="68"/>
                  </a:lnTo>
                  <a:lnTo>
                    <a:pt x="192" y="0"/>
                  </a:lnTo>
                  <a:lnTo>
                    <a:pt x="126" y="0"/>
                  </a:lnTo>
                  <a:lnTo>
                    <a:pt x="124" y="6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Rectangle 32"/>
            <p:cNvSpPr>
              <a:spLocks noChangeArrowheads="1"/>
            </p:cNvSpPr>
            <p:nvPr/>
          </p:nvSpPr>
          <p:spPr bwMode="auto">
            <a:xfrm>
              <a:off x="5888038" y="3846513"/>
              <a:ext cx="69850" cy="222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6619876" y="3525838"/>
              <a:ext cx="23813" cy="476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34"/>
            <p:cNvSpPr>
              <a:spLocks/>
            </p:cNvSpPr>
            <p:nvPr/>
          </p:nvSpPr>
          <p:spPr bwMode="auto">
            <a:xfrm>
              <a:off x="6070601" y="3365500"/>
              <a:ext cx="23813" cy="47625"/>
            </a:xfrm>
            <a:custGeom>
              <a:avLst/>
              <a:gdLst>
                <a:gd name="T0" fmla="*/ 1 w 64"/>
                <a:gd name="T1" fmla="*/ 132 h 132"/>
                <a:gd name="T2" fmla="*/ 64 w 64"/>
                <a:gd name="T3" fmla="*/ 132 h 132"/>
                <a:gd name="T4" fmla="*/ 64 w 64"/>
                <a:gd name="T5" fmla="*/ 0 h 132"/>
                <a:gd name="T6" fmla="*/ 0 w 64"/>
                <a:gd name="T7" fmla="*/ 0 h 132"/>
                <a:gd name="T8" fmla="*/ 1 w 6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32">
                  <a:moveTo>
                    <a:pt x="1" y="132"/>
                  </a:moveTo>
                  <a:lnTo>
                    <a:pt x="64" y="132"/>
                  </a:lnTo>
                  <a:lnTo>
                    <a:pt x="64" y="0"/>
                  </a:lnTo>
                  <a:lnTo>
                    <a:pt x="0" y="0"/>
                  </a:lnTo>
                  <a:lnTo>
                    <a:pt x="1" y="13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Rectangle 35"/>
            <p:cNvSpPr>
              <a:spLocks noChangeArrowheads="1"/>
            </p:cNvSpPr>
            <p:nvPr/>
          </p:nvSpPr>
          <p:spPr bwMode="auto">
            <a:xfrm>
              <a:off x="6299201" y="3206750"/>
              <a:ext cx="25400" cy="23813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Rectangle 36"/>
            <p:cNvSpPr>
              <a:spLocks noChangeArrowheads="1"/>
            </p:cNvSpPr>
            <p:nvPr/>
          </p:nvSpPr>
          <p:spPr bwMode="auto">
            <a:xfrm>
              <a:off x="6527801" y="3230563"/>
              <a:ext cx="25400" cy="23813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Rectangle 37"/>
            <p:cNvSpPr>
              <a:spLocks noChangeArrowheads="1"/>
            </p:cNvSpPr>
            <p:nvPr/>
          </p:nvSpPr>
          <p:spPr bwMode="auto">
            <a:xfrm>
              <a:off x="6481763" y="3708400"/>
              <a:ext cx="25400" cy="23813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Rectangle 38"/>
            <p:cNvSpPr>
              <a:spLocks noChangeArrowheads="1"/>
            </p:cNvSpPr>
            <p:nvPr/>
          </p:nvSpPr>
          <p:spPr bwMode="auto">
            <a:xfrm>
              <a:off x="6619876" y="3116263"/>
              <a:ext cx="23813" cy="22225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Rectangle 39"/>
            <p:cNvSpPr>
              <a:spLocks noChangeArrowheads="1"/>
            </p:cNvSpPr>
            <p:nvPr/>
          </p:nvSpPr>
          <p:spPr bwMode="auto">
            <a:xfrm>
              <a:off x="5888038" y="2933700"/>
              <a:ext cx="23813" cy="23813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0" name="Параллелограмм 79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82" name="Полилиния 81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/>
          <p:cNvSpPr txBox="1"/>
          <p:nvPr/>
        </p:nvSpPr>
        <p:spPr>
          <a:xfrm>
            <a:off x="10208690" y="543697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13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84" name="Параллелограмм 83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араллелограмм 84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112" name="Rectangle 5"/>
          <p:cNvSpPr>
            <a:spLocks noChangeArrowheads="1"/>
          </p:cNvSpPr>
          <p:nvPr/>
        </p:nvSpPr>
        <p:spPr bwMode="auto">
          <a:xfrm>
            <a:off x="6931703" y="1297565"/>
            <a:ext cx="3494886" cy="2152650"/>
          </a:xfrm>
          <a:custGeom>
            <a:avLst/>
            <a:gdLst>
              <a:gd name="connsiteX0" fmla="*/ 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0 w 3297237"/>
              <a:gd name="connsiteY4" fmla="*/ 0 h 2152650"/>
              <a:gd name="connsiteX0" fmla="*/ 342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342900 w 3297237"/>
              <a:gd name="connsiteY4" fmla="*/ 0 h 2152650"/>
              <a:gd name="connsiteX0" fmla="*/ 469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469900 w 3297237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237" h="2152650">
                <a:moveTo>
                  <a:pt x="469900" y="0"/>
                </a:moveTo>
                <a:lnTo>
                  <a:pt x="3297237" y="0"/>
                </a:lnTo>
                <a:lnTo>
                  <a:pt x="3297237" y="2152650"/>
                </a:lnTo>
                <a:lnTo>
                  <a:pt x="0" y="2152650"/>
                </a:lnTo>
                <a:lnTo>
                  <a:pt x="4699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AutoShape 3"/>
          <p:cNvSpPr>
            <a:spLocks noChangeAspect="1" noChangeArrowheads="1" noTextEdit="1"/>
          </p:cNvSpPr>
          <p:nvPr/>
        </p:nvSpPr>
        <p:spPr bwMode="auto">
          <a:xfrm>
            <a:off x="7231584" y="1266878"/>
            <a:ext cx="329088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Rectangle 6"/>
          <p:cNvSpPr>
            <a:spLocks noChangeArrowheads="1"/>
          </p:cNvSpPr>
          <p:nvPr/>
        </p:nvSpPr>
        <p:spPr bwMode="auto">
          <a:xfrm>
            <a:off x="7469611" y="2505388"/>
            <a:ext cx="992187" cy="851521"/>
          </a:xfrm>
          <a:prstGeom prst="rect">
            <a:avLst/>
          </a:prstGeom>
          <a:solidFill>
            <a:srgbClr val="B292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48" y="2505389"/>
            <a:ext cx="996950" cy="84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Rectangle 8"/>
          <p:cNvSpPr>
            <a:spLocks noChangeArrowheads="1"/>
          </p:cNvSpPr>
          <p:nvPr/>
        </p:nvSpPr>
        <p:spPr bwMode="auto">
          <a:xfrm>
            <a:off x="8531648" y="2505390"/>
            <a:ext cx="874712" cy="851521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9" name="TextBox 108"/>
          <p:cNvSpPr txBox="1"/>
          <p:nvPr/>
        </p:nvSpPr>
        <p:spPr>
          <a:xfrm>
            <a:off x="8166478" y="1425258"/>
            <a:ext cx="2152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Uni Neue Regular" pitchFamily="2" charset="0"/>
              </a:rPr>
              <a:t>Испытания на циклическую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д</a:t>
            </a:r>
            <a:r>
              <a:rPr lang="ru-RU" sz="1100" dirty="0" smtClean="0">
                <a:latin typeface="Uni Neue Regular" pitchFamily="2" charset="0"/>
              </a:rPr>
              <a:t>олговечность </a:t>
            </a:r>
            <a:r>
              <a:rPr lang="ru-RU" sz="1100" dirty="0" err="1" smtClean="0">
                <a:latin typeface="Uni Neue Regular" pitchFamily="2" charset="0"/>
              </a:rPr>
              <a:t>пневморессор</a:t>
            </a:r>
            <a:endParaRPr lang="ru-RU" sz="1100" dirty="0">
              <a:latin typeface="Uni Neue Regular" pitchFamily="2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538272" y="3070551"/>
            <a:ext cx="8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Uni Neue Bold" pitchFamily="2" charset="0"/>
              </a:rPr>
              <a:t>РОСТАР</a:t>
            </a:r>
            <a:endParaRPr lang="ru-RU" sz="12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529570" y="3124047"/>
            <a:ext cx="842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Uni Neue Regular" pitchFamily="2" charset="0"/>
              </a:rPr>
              <a:t>Германия</a:t>
            </a:r>
            <a:endParaRPr lang="ru-RU" sz="900" dirty="0">
              <a:latin typeface="Uni Neue Regular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967691" y="2206679"/>
            <a:ext cx="10834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Uni Neue Regular" pitchFamily="2" charset="0"/>
              </a:rPr>
              <a:t>Сопоставимы</a:t>
            </a:r>
            <a:endParaRPr lang="ru-RU" sz="1100" dirty="0">
              <a:latin typeface="Uni Neue Regular" pitchFamily="2" charset="0"/>
            </a:endParaRPr>
          </a:p>
        </p:txBody>
      </p:sp>
      <p:sp>
        <p:nvSpPr>
          <p:cNvPr id="115" name="Параллелограмм 114"/>
          <p:cNvSpPr/>
          <p:nvPr/>
        </p:nvSpPr>
        <p:spPr>
          <a:xfrm>
            <a:off x="7101017" y="394823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араллелограмм 115"/>
          <p:cNvSpPr/>
          <p:nvPr/>
        </p:nvSpPr>
        <p:spPr>
          <a:xfrm>
            <a:off x="6957201" y="455986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араллелограмм 116"/>
          <p:cNvSpPr/>
          <p:nvPr/>
        </p:nvSpPr>
        <p:spPr>
          <a:xfrm>
            <a:off x="6815352" y="5175048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араллелограмм 117"/>
          <p:cNvSpPr/>
          <p:nvPr/>
        </p:nvSpPr>
        <p:spPr>
          <a:xfrm>
            <a:off x="6666999" y="5771344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Параллелограмм 118"/>
          <p:cNvSpPr/>
          <p:nvPr/>
        </p:nvSpPr>
        <p:spPr>
          <a:xfrm>
            <a:off x="6578188" y="615205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1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РЫЧАГИ ТОРМОЗНЫЕ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02765" y="2496570"/>
            <a:ext cx="35892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  Температурный диапазон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 от </a:t>
            </a:r>
            <a:r>
              <a:rPr lang="ru-RU" sz="1500" dirty="0">
                <a:latin typeface="Uni Neue Bold" pitchFamily="2" charset="0"/>
              </a:rPr>
              <a:t>-60 до </a:t>
            </a:r>
            <a:r>
              <a:rPr lang="ru-RU" sz="1500" dirty="0" smtClean="0">
                <a:latin typeface="Uni Neue Bold" pitchFamily="2" charset="0"/>
              </a:rPr>
              <a:t>+100°С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Увеличено </a:t>
            </a:r>
            <a:r>
              <a:rPr lang="ru-RU" sz="1500" dirty="0">
                <a:latin typeface="Uni Neue Regular" pitchFamily="2" charset="0"/>
              </a:rPr>
              <a:t>усилие до </a:t>
            </a:r>
            <a:r>
              <a:rPr lang="ru-RU" sz="1500" dirty="0">
                <a:latin typeface="Uni Neue Bold" pitchFamily="2" charset="0"/>
              </a:rPr>
              <a:t>4 т. </a:t>
            </a:r>
            <a:r>
              <a:rPr lang="ru-RU" sz="1500" dirty="0">
                <a:latin typeface="Uni Neue Regular" pitchFamily="2" charset="0"/>
              </a:rPr>
              <a:t/>
            </a:r>
            <a:br>
              <a:rPr lang="ru-RU" sz="1500" dirty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без </a:t>
            </a:r>
            <a:r>
              <a:rPr lang="ru-RU" sz="1500" dirty="0">
                <a:latin typeface="Uni Neue Regular" pitchFamily="2" charset="0"/>
              </a:rPr>
              <a:t>потери </a:t>
            </a:r>
            <a:r>
              <a:rPr lang="ru-RU" sz="1500" dirty="0" smtClean="0">
                <a:latin typeface="Uni Neue Regular" pitchFamily="2" charset="0"/>
              </a:rPr>
              <a:t>прочности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Износостойкое напыление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трущихся </a:t>
            </a:r>
            <a:r>
              <a:rPr lang="ru-RU" sz="1500" dirty="0">
                <a:latin typeface="Uni Neue Regular" pitchFamily="2" charset="0"/>
              </a:rPr>
              <a:t>деталей </a:t>
            </a:r>
            <a:r>
              <a:rPr lang="ru-RU" sz="1500" dirty="0" smtClean="0">
                <a:latin typeface="Uni Neue Regular" pitchFamily="2" charset="0"/>
              </a:rPr>
              <a:t>механизма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Bold" pitchFamily="2" charset="0"/>
              </a:rPr>
              <a:t>         100</a:t>
            </a:r>
            <a:r>
              <a:rPr lang="ru-RU" sz="1500" dirty="0">
                <a:latin typeface="Uni Neue Bold" pitchFamily="2" charset="0"/>
              </a:rPr>
              <a:t>%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герметичность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для </a:t>
            </a:r>
            <a:r>
              <a:rPr lang="ru-RU" sz="1500" dirty="0" err="1">
                <a:latin typeface="Uni Neue Regular" pitchFamily="2" charset="0"/>
              </a:rPr>
              <a:t>б</a:t>
            </a:r>
            <a:r>
              <a:rPr lang="ru-RU" sz="1500" dirty="0" err="1" smtClean="0">
                <a:latin typeface="Uni Neue Regular" pitchFamily="2" charset="0"/>
              </a:rPr>
              <a:t>родоходимости</a:t>
            </a:r>
            <a:endParaRPr lang="ru-RU" sz="1500" dirty="0" smtClean="0">
              <a:latin typeface="Uni Neue Regular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Корпус </a:t>
            </a:r>
            <a:r>
              <a:rPr lang="ru-RU" sz="1500" dirty="0">
                <a:latin typeface="Uni Neue Regular" pitchFamily="2" charset="0"/>
              </a:rPr>
              <a:t>рычага </a:t>
            </a:r>
            <a:r>
              <a:rPr lang="ru-RU" sz="1500" dirty="0" smtClean="0">
                <a:latin typeface="Uni Neue Regular" pitchFamily="2" charset="0"/>
              </a:rPr>
              <a:t>из высокопрочного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чугуна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en-US" sz="1500" dirty="0" smtClean="0">
                <a:latin typeface="Uni Neue Regular" pitchFamily="2" charset="0"/>
              </a:rPr>
              <a:t>OEM-</a:t>
            </a:r>
            <a:r>
              <a:rPr lang="ru-RU" sz="1500" dirty="0" smtClean="0">
                <a:latin typeface="Uni Neue Regular" pitchFamily="2" charset="0"/>
              </a:rPr>
              <a:t>производитель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sp>
        <p:nvSpPr>
          <p:cNvPr id="40" name="Параллелограмм 39"/>
          <p:cNvSpPr/>
          <p:nvPr/>
        </p:nvSpPr>
        <p:spPr>
          <a:xfrm>
            <a:off x="660575" y="2109787"/>
            <a:ext cx="997960" cy="100307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689443" y="3131363"/>
            <a:ext cx="94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ПРЕЗЕНТАЦИЯ</a:t>
            </a:r>
          </a:p>
        </p:txBody>
      </p:sp>
      <p:sp>
        <p:nvSpPr>
          <p:cNvPr id="51" name="Параллелограмм 50"/>
          <p:cNvSpPr/>
          <p:nvPr/>
        </p:nvSpPr>
        <p:spPr>
          <a:xfrm>
            <a:off x="3741411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27" y="6550864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312204" y="5892576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312204" y="6067006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«Ар Си Эр»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71219" y="6281667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5" y="2204303"/>
            <a:ext cx="814039" cy="814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35" y="2382818"/>
            <a:ext cx="4751842" cy="3520447"/>
          </a:xfrm>
          <a:prstGeom prst="rect">
            <a:avLst/>
          </a:prstGeom>
        </p:spPr>
      </p:pic>
      <p:sp>
        <p:nvSpPr>
          <p:cNvPr id="46" name="Параллелограмм 45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9" name="Полилиния 48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10205484" y="54369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14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55" name="Параллелограмм 54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араллелограмм 55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41" name="Параллелограмм 40"/>
          <p:cNvSpPr/>
          <p:nvPr/>
        </p:nvSpPr>
        <p:spPr>
          <a:xfrm>
            <a:off x="7363032" y="322520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7212360" y="384458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араллелограмм 43"/>
          <p:cNvSpPr/>
          <p:nvPr/>
        </p:nvSpPr>
        <p:spPr>
          <a:xfrm>
            <a:off x="6913357" y="505996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араллелограмм 65"/>
          <p:cNvSpPr/>
          <p:nvPr/>
        </p:nvSpPr>
        <p:spPr>
          <a:xfrm>
            <a:off x="6772781" y="566955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араллелограмм 66"/>
          <p:cNvSpPr/>
          <p:nvPr/>
        </p:nvSpPr>
        <p:spPr>
          <a:xfrm>
            <a:off x="6680813" y="604916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араллелограмм 67"/>
          <p:cNvSpPr/>
          <p:nvPr/>
        </p:nvSpPr>
        <p:spPr>
          <a:xfrm>
            <a:off x="7064996" y="4451863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/>
          <p:cNvSpPr/>
          <p:nvPr/>
        </p:nvSpPr>
        <p:spPr>
          <a:xfrm>
            <a:off x="7510616" y="262163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НАЖИМНЫЕ ДИСКИ И ДИСКИ СЦЕПЛЕНИЯ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99642" y="1945679"/>
            <a:ext cx="38586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    Ресурс </a:t>
            </a:r>
            <a:r>
              <a:rPr lang="ru-RU" sz="1500" dirty="0">
                <a:latin typeface="Uni Neue Regular" pitchFamily="2" charset="0"/>
              </a:rPr>
              <a:t>превосходит </a:t>
            </a:r>
            <a:r>
              <a:rPr lang="ru-RU" sz="1500" dirty="0" smtClean="0">
                <a:latin typeface="Uni Neue Regular" pitchFamily="2" charset="0"/>
              </a:rPr>
              <a:t>обычное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    сцепление </a:t>
            </a:r>
            <a:r>
              <a:rPr lang="ru-RU" sz="1500" dirty="0">
                <a:latin typeface="Uni Neue Bold" pitchFamily="2" charset="0"/>
              </a:rPr>
              <a:t>в 5,7 раз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100" dirty="0" smtClean="0">
                <a:latin typeface="Uni Neue Regular" pitchFamily="2" charset="0"/>
              </a:rPr>
              <a:t>                           (</a:t>
            </a:r>
            <a:r>
              <a:rPr lang="ru-RU" sz="1100" dirty="0">
                <a:latin typeface="Uni Neue Regular" pitchFamily="2" charset="0"/>
              </a:rPr>
              <a:t>в зависимости от условий эксплуатации</a:t>
            </a:r>
            <a:r>
              <a:rPr lang="ru-RU" sz="1100" dirty="0" smtClean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Низкое </a:t>
            </a:r>
            <a:r>
              <a:rPr lang="ru-RU" sz="1500" dirty="0">
                <a:latin typeface="Uni Neue Regular" pitchFamily="2" charset="0"/>
              </a:rPr>
              <a:t>усилие на </a:t>
            </a:r>
            <a:r>
              <a:rPr lang="ru-RU" sz="1500" dirty="0" smtClean="0">
                <a:latin typeface="Uni Neue Regular" pitchFamily="2" charset="0"/>
              </a:rPr>
              <a:t>педали,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мягкий </a:t>
            </a:r>
            <a:r>
              <a:rPr lang="ru-RU" sz="1500" dirty="0">
                <a:latin typeface="Uni Neue Regular" pitchFamily="2" charset="0"/>
              </a:rPr>
              <a:t>и плавный </a:t>
            </a:r>
            <a:r>
              <a:rPr lang="ru-RU" sz="1500" dirty="0" smtClean="0">
                <a:latin typeface="Uni Neue Regular" pitchFamily="2" charset="0"/>
              </a:rPr>
              <a:t>выжим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Снижение </a:t>
            </a:r>
            <a:r>
              <a:rPr lang="ru-RU" sz="1500" dirty="0">
                <a:latin typeface="Uni Neue Regular" pitchFamily="2" charset="0"/>
              </a:rPr>
              <a:t>объема </a:t>
            </a:r>
            <a:r>
              <a:rPr lang="ru-RU" sz="1500" dirty="0" smtClean="0">
                <a:latin typeface="Uni Neue Regular" pitchFamily="2" charset="0"/>
              </a:rPr>
              <a:t>регламентных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работ </a:t>
            </a:r>
            <a:r>
              <a:rPr lang="ru-RU" sz="1500" dirty="0">
                <a:latin typeface="Uni Neue Regular" pitchFamily="2" charset="0"/>
              </a:rPr>
              <a:t>при обслуживании </a:t>
            </a:r>
            <a:r>
              <a:rPr lang="ru-RU" sz="1500" dirty="0" smtClean="0">
                <a:latin typeface="Uni Neue Regular" pitchFamily="2" charset="0"/>
              </a:rPr>
              <a:t>узла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сцепления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Эффективное охлаждение –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минимальный </a:t>
            </a:r>
            <a:r>
              <a:rPr lang="ru-RU" sz="1500" dirty="0">
                <a:latin typeface="Uni Neue Regular" pitchFamily="2" charset="0"/>
              </a:rPr>
              <a:t>риск </a:t>
            </a:r>
            <a:r>
              <a:rPr lang="ru-RU" sz="1500" dirty="0" smtClean="0">
                <a:latin typeface="Uni Neue Regular" pitchFamily="2" charset="0"/>
              </a:rPr>
              <a:t>перегрева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</a:t>
            </a:r>
            <a:r>
              <a:rPr lang="ru-RU" sz="1500" dirty="0" smtClean="0">
                <a:latin typeface="Uni Neue Bold" pitchFamily="2" charset="0"/>
              </a:rPr>
              <a:t>350°С</a:t>
            </a: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– рабочая </a:t>
            </a:r>
            <a:r>
              <a:rPr lang="ru-RU" sz="1500" dirty="0" smtClean="0">
                <a:latin typeface="Uni Neue Regular" pitchFamily="2" charset="0"/>
              </a:rPr>
              <a:t>температура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</a:t>
            </a:r>
            <a:r>
              <a:rPr lang="ru-RU" sz="1500" dirty="0" smtClean="0">
                <a:latin typeface="Uni Neue Bold" pitchFamily="2" charset="0"/>
              </a:rPr>
              <a:t>500°С</a:t>
            </a: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– кратковременная </a:t>
            </a:r>
            <a:r>
              <a:rPr lang="ru-RU" sz="1500" dirty="0" smtClean="0">
                <a:latin typeface="Uni Neue Regular" pitchFamily="2" charset="0"/>
              </a:rPr>
              <a:t>рабочая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температура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Эффективное </a:t>
            </a:r>
            <a:r>
              <a:rPr lang="ru-RU" sz="1500" dirty="0">
                <a:latin typeface="Uni Neue Regular" pitchFamily="2" charset="0"/>
              </a:rPr>
              <a:t>гашение шума, </a:t>
            </a:r>
            <a:r>
              <a:rPr lang="ru-RU" sz="1500" dirty="0" smtClean="0">
                <a:latin typeface="Uni Neue Regular" pitchFamily="2" charset="0"/>
              </a:rPr>
              <a:t>вибраций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и </a:t>
            </a:r>
            <a:r>
              <a:rPr lang="ru-RU" sz="1500" dirty="0">
                <a:latin typeface="Uni Neue Regular" pitchFamily="2" charset="0"/>
              </a:rPr>
              <a:t>колебаний узлов </a:t>
            </a:r>
            <a:r>
              <a:rPr lang="ru-RU" sz="1500" dirty="0" smtClean="0">
                <a:latin typeface="Uni Neue Regular" pitchFamily="2" charset="0"/>
              </a:rPr>
              <a:t>трансмиссии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Защита коробки переключения передач</a:t>
            </a:r>
          </a:p>
        </p:txBody>
      </p:sp>
      <p:sp>
        <p:nvSpPr>
          <p:cNvPr id="51" name="Параллелограмм 50"/>
          <p:cNvSpPr/>
          <p:nvPr/>
        </p:nvSpPr>
        <p:spPr>
          <a:xfrm>
            <a:off x="3741411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9" t="222"/>
          <a:stretch/>
        </p:blipFill>
        <p:spPr>
          <a:xfrm>
            <a:off x="4646482" y="6534428"/>
            <a:ext cx="604928" cy="34492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274104" y="5892576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274104" y="6067006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«Ар Си Эр»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33119" y="6281667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sp>
        <p:nvSpPr>
          <p:cNvPr id="46" name="Параллелограмм 45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9" name="Полилиния 48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10207086" y="543697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15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55" name="Параллелограмм 54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араллелограмм 55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41" name="Параллелограмм 40"/>
          <p:cNvSpPr/>
          <p:nvPr/>
        </p:nvSpPr>
        <p:spPr>
          <a:xfrm>
            <a:off x="7161460" y="2850718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7017138" y="3444703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араллелограмм 65"/>
          <p:cNvSpPr/>
          <p:nvPr/>
        </p:nvSpPr>
        <p:spPr>
          <a:xfrm>
            <a:off x="6542588" y="558264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араллелограмм 66"/>
          <p:cNvSpPr/>
          <p:nvPr/>
        </p:nvSpPr>
        <p:spPr>
          <a:xfrm>
            <a:off x="6393919" y="619018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араллелограмм 67"/>
          <p:cNvSpPr/>
          <p:nvPr/>
        </p:nvSpPr>
        <p:spPr>
          <a:xfrm>
            <a:off x="6822732" y="428962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/>
          <p:cNvSpPr/>
          <p:nvPr/>
        </p:nvSpPr>
        <p:spPr>
          <a:xfrm>
            <a:off x="7351112" y="208097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50" y="2181989"/>
            <a:ext cx="4319040" cy="341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5722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ШКВОРЕНЬ РУЛЕВОЙ С РЕМКОМПЛЕКТОМ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66854" y="2260812"/>
            <a:ext cx="4002831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    Применяется </a:t>
            </a:r>
            <a:r>
              <a:rPr lang="ru-RU" sz="1500" dirty="0">
                <a:latin typeface="Uni Neue Regular" pitchFamily="2" charset="0"/>
              </a:rPr>
              <a:t>сталь с </a:t>
            </a:r>
            <a:r>
              <a:rPr lang="ru-RU" sz="1500" dirty="0" smtClean="0">
                <a:latin typeface="Uni Neue Regular" pitchFamily="2" charset="0"/>
              </a:rPr>
              <a:t>высоким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   запасом </a:t>
            </a:r>
            <a:r>
              <a:rPr lang="ru-RU" sz="1500" dirty="0">
                <a:latin typeface="Uni Neue Regular" pitchFamily="2" charset="0"/>
              </a:rPr>
              <a:t>выносливости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   Изготавливаются </a:t>
            </a:r>
            <a:r>
              <a:rPr lang="ru-RU" sz="1500" dirty="0">
                <a:latin typeface="Uni Neue Regular" pitchFamily="2" charset="0"/>
              </a:rPr>
              <a:t>из </a:t>
            </a:r>
            <a:r>
              <a:rPr lang="ru-RU" sz="1500" dirty="0" smtClean="0">
                <a:latin typeface="Uni Neue Regular" pitchFamily="2" charset="0"/>
              </a:rPr>
              <a:t>кованых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 заготовок</a:t>
            </a:r>
            <a:endParaRPr lang="ru-RU" sz="1500" dirty="0">
              <a:latin typeface="Uni Neue Regular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  Имеют </a:t>
            </a:r>
            <a:r>
              <a:rPr lang="ru-RU" sz="1500" dirty="0" err="1">
                <a:latin typeface="Uni Neue Regular" pitchFamily="2" charset="0"/>
              </a:rPr>
              <a:t>катафорезное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покрытие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(стойкость </a:t>
            </a:r>
            <a:r>
              <a:rPr lang="ru-RU" sz="1500" dirty="0">
                <a:latin typeface="Uni Neue Regular" pitchFamily="2" charset="0"/>
              </a:rPr>
              <a:t>более </a:t>
            </a:r>
            <a:r>
              <a:rPr lang="ru-RU" sz="1500" dirty="0">
                <a:latin typeface="Uni Neue Bold" pitchFamily="2" charset="0"/>
              </a:rPr>
              <a:t>800 часов</a:t>
            </a:r>
            <a:r>
              <a:rPr lang="ru-RU" sz="1500" dirty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Соответствуют </a:t>
            </a:r>
            <a:r>
              <a:rPr lang="ru-RU" sz="1500" dirty="0">
                <a:latin typeface="Uni Neue Regular" pitchFamily="2" charset="0"/>
              </a:rPr>
              <a:t>требованиям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</a:t>
            </a:r>
            <a:r>
              <a:rPr lang="ru-RU" sz="1500" dirty="0" smtClean="0">
                <a:latin typeface="Uni Neue Bold" pitchFamily="2" charset="0"/>
              </a:rPr>
              <a:t>ГОСТ </a:t>
            </a:r>
            <a:r>
              <a:rPr lang="ru-RU" sz="1500" dirty="0">
                <a:latin typeface="Uni Neue Bold" pitchFamily="2" charset="0"/>
              </a:rPr>
              <a:t>Р </a:t>
            </a:r>
            <a:r>
              <a:rPr lang="ru-RU" sz="1500" dirty="0" smtClean="0">
                <a:latin typeface="Uni Neue Bold" pitchFamily="2" charset="0"/>
              </a:rPr>
              <a:t>53835-2010</a:t>
            </a:r>
            <a:endParaRPr lang="ru-RU" sz="1500" dirty="0">
              <a:latin typeface="Uni Neue Bold" pitchFamily="2" charset="0"/>
            </a:endParaRP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Прошли </a:t>
            </a:r>
            <a:r>
              <a:rPr lang="ru-RU" sz="1500" dirty="0">
                <a:latin typeface="Uni Neue Regular" pitchFamily="2" charset="0"/>
              </a:rPr>
              <a:t>полный </a:t>
            </a:r>
            <a:r>
              <a:rPr lang="ru-RU" sz="1500" dirty="0" smtClean="0">
                <a:latin typeface="Uni Neue Regular" pitchFamily="2" charset="0"/>
              </a:rPr>
              <a:t>цикл сертификационных</a:t>
            </a:r>
            <a:r>
              <a:rPr lang="ru-RU" sz="1500" dirty="0">
                <a:latin typeface="Uni Neue Regular" pitchFamily="2" charset="0"/>
              </a:rPr>
              <a:t/>
            </a:r>
            <a:br>
              <a:rPr lang="ru-RU" sz="1500" dirty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испытаний и </a:t>
            </a:r>
            <a:r>
              <a:rPr lang="ru-RU" sz="1500" dirty="0">
                <a:latin typeface="Uni Neue Regular" pitchFamily="2" charset="0"/>
              </a:rPr>
              <a:t>отвечают самым </a:t>
            </a:r>
            <a:r>
              <a:rPr lang="ru-RU" sz="1500" dirty="0" smtClean="0">
                <a:latin typeface="Uni Neue Regular" pitchFamily="2" charset="0"/>
              </a:rPr>
              <a:t>высоким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требованиям </a:t>
            </a:r>
            <a:r>
              <a:rPr lang="ru-RU" sz="1500" dirty="0">
                <a:latin typeface="Uni Neue Regular" pitchFamily="2" charset="0"/>
              </a:rPr>
              <a:t>безопасности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Имеет </a:t>
            </a:r>
            <a:r>
              <a:rPr lang="ru-RU" sz="1500" dirty="0">
                <a:latin typeface="Uni Neue Regular" pitchFamily="2" charset="0"/>
              </a:rPr>
              <a:t>большой запас по прочности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— </a:t>
            </a:r>
            <a:r>
              <a:rPr lang="ru-RU" sz="1500" dirty="0">
                <a:latin typeface="Uni Neue Bold" pitchFamily="2" charset="0"/>
              </a:rPr>
              <a:t>7 тонн</a:t>
            </a:r>
            <a:r>
              <a:rPr lang="ru-RU" sz="1500" dirty="0">
                <a:latin typeface="Uni Neue Regular" pitchFamily="2" charset="0"/>
              </a:rPr>
              <a:t>!</a:t>
            </a:r>
          </a:p>
        </p:txBody>
      </p:sp>
      <p:sp>
        <p:nvSpPr>
          <p:cNvPr id="51" name="Параллелограмм 50"/>
          <p:cNvSpPr/>
          <p:nvPr/>
        </p:nvSpPr>
        <p:spPr>
          <a:xfrm>
            <a:off x="3180048" y="5876055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64" y="6616669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750841" y="5958381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50841" y="6132811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«Ар Си Эр»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09856" y="6347472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75" y="2215187"/>
            <a:ext cx="5731375" cy="3089175"/>
          </a:xfrm>
          <a:prstGeom prst="rect">
            <a:avLst/>
          </a:prstGeom>
        </p:spPr>
      </p:pic>
      <p:sp>
        <p:nvSpPr>
          <p:cNvPr id="24" name="Параллелограмм 23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26" name="Полилиния 25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203880" y="543697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16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28" name="Параллелограмм 27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араллелограмм 28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39" name="Параллелограмм 38"/>
          <p:cNvSpPr/>
          <p:nvPr/>
        </p:nvSpPr>
        <p:spPr>
          <a:xfrm>
            <a:off x="7023881" y="299481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араллелограмм 39"/>
          <p:cNvSpPr/>
          <p:nvPr/>
        </p:nvSpPr>
        <p:spPr>
          <a:xfrm>
            <a:off x="6896790" y="3609278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араллелограмм 40"/>
          <p:cNvSpPr/>
          <p:nvPr/>
        </p:nvSpPr>
        <p:spPr>
          <a:xfrm>
            <a:off x="6598751" y="482921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араллелограмм 41"/>
          <p:cNvSpPr/>
          <p:nvPr/>
        </p:nvSpPr>
        <p:spPr>
          <a:xfrm>
            <a:off x="6392165" y="565807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6747496" y="421680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араллелограмм 43"/>
          <p:cNvSpPr/>
          <p:nvPr/>
        </p:nvSpPr>
        <p:spPr>
          <a:xfrm>
            <a:off x="7173906" y="238498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3100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ГИДРОЦИЛИНДРЫ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453734" y="2269145"/>
            <a:ext cx="3220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Простота конструкции</a:t>
            </a:r>
            <a:endParaRPr lang="ru-RU" sz="1500" dirty="0">
              <a:latin typeface="Uni Neue Regular" pitchFamily="2" charset="0"/>
            </a:endParaRPr>
          </a:p>
        </p:txBody>
      </p:sp>
      <p:sp>
        <p:nvSpPr>
          <p:cNvPr id="51" name="Параллелограмм 50"/>
          <p:cNvSpPr/>
          <p:nvPr/>
        </p:nvSpPr>
        <p:spPr>
          <a:xfrm>
            <a:off x="3180048" y="5876055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64" y="6616669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750841" y="5958381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50841" y="6132811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«ГИДРО-СТАР»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09856" y="6347472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sp>
        <p:nvSpPr>
          <p:cNvPr id="24" name="Параллелограмм 23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26" name="Полилиния 25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203880" y="543697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16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28" name="Параллелограмм 27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араллелограмм 28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39" name="Параллелограмм 38"/>
          <p:cNvSpPr/>
          <p:nvPr/>
        </p:nvSpPr>
        <p:spPr>
          <a:xfrm>
            <a:off x="7052166" y="291348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араллелограмм 39"/>
          <p:cNvSpPr/>
          <p:nvPr/>
        </p:nvSpPr>
        <p:spPr>
          <a:xfrm>
            <a:off x="6902785" y="3656469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араллелограмм 40"/>
          <p:cNvSpPr/>
          <p:nvPr/>
        </p:nvSpPr>
        <p:spPr>
          <a:xfrm>
            <a:off x="6495810" y="535125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араллелограмм 41"/>
          <p:cNvSpPr/>
          <p:nvPr/>
        </p:nvSpPr>
        <p:spPr>
          <a:xfrm>
            <a:off x="6312018" y="612601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араллелограмм 42"/>
          <p:cNvSpPr/>
          <p:nvPr/>
        </p:nvSpPr>
        <p:spPr>
          <a:xfrm>
            <a:off x="6733602" y="439029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араллелограмм 43"/>
          <p:cNvSpPr/>
          <p:nvPr/>
        </p:nvSpPr>
        <p:spPr>
          <a:xfrm>
            <a:off x="7173906" y="238498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8" t="28003" r="35217" b="48469"/>
          <a:stretch/>
        </p:blipFill>
        <p:spPr>
          <a:xfrm>
            <a:off x="638752" y="1794932"/>
            <a:ext cx="5098692" cy="36020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01155" y="2794582"/>
            <a:ext cx="322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Минимальный уход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и обслуживание</a:t>
            </a:r>
            <a:endParaRPr lang="ru-RU" sz="1500" dirty="0">
              <a:latin typeface="Uni Neue Regular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96920" y="3537429"/>
            <a:ext cx="322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Снижение физической нагрузки при вращении руля</a:t>
            </a:r>
            <a:endParaRPr lang="ru-RU" sz="1500" dirty="0">
              <a:latin typeface="Uni Neue Regular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37176" y="4280276"/>
            <a:ext cx="3588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Смягчение ударов, которые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передаются на руль от колес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при неровных дорогах</a:t>
            </a:r>
            <a:endParaRPr lang="ru-RU" sz="1500" dirty="0">
              <a:latin typeface="Uni Neue Regular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42664" y="5253955"/>
            <a:ext cx="3588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Повышенная безопасность благодаря</a:t>
            </a:r>
            <a:r>
              <a:rPr lang="ru-RU" sz="1500" dirty="0">
                <a:latin typeface="Uni Neue Regular" pitchFamily="2" charset="0"/>
              </a:rPr>
              <a:t> </a:t>
            </a:r>
            <a:r>
              <a:rPr lang="ru-RU" sz="1500" dirty="0" smtClean="0">
                <a:latin typeface="Uni Neue Regular" pitchFamily="2" charset="0"/>
              </a:rPr>
              <a:t>маневренности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73264" y="6002438"/>
            <a:ext cx="40102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Подтверждено ресурсными испытаниями</a:t>
            </a:r>
          </a:p>
        </p:txBody>
      </p:sp>
    </p:spTree>
    <p:extLst>
      <p:ext uri="{BB962C8B-B14F-4D97-AF65-F5344CB8AC3E}">
        <p14:creationId xmlns:p14="http://schemas.microsoft.com/office/powerpoint/2010/main" val="32955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414363"/>
            <a:ext cx="10717912" cy="6145312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3100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КАРДАННЫЕ ВАЛЫ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51" name="Параллелограмм 50"/>
          <p:cNvSpPr/>
          <p:nvPr/>
        </p:nvSpPr>
        <p:spPr>
          <a:xfrm>
            <a:off x="3180048" y="5876055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64" y="6616669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750841" y="5958381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50841" y="6132811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ООО «ФР-Кардан»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09856" y="6347472"/>
            <a:ext cx="1665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Uni Neue Regular" pitchFamily="2" charset="0"/>
              </a:rPr>
              <a:t>ГК «</a:t>
            </a:r>
            <a:r>
              <a:rPr lang="ru-RU" sz="1000" dirty="0" err="1">
                <a:latin typeface="Uni Neue Regular" pitchFamily="2" charset="0"/>
              </a:rPr>
              <a:t>Ростар</a:t>
            </a:r>
            <a:r>
              <a:rPr lang="ru-RU" sz="1000" dirty="0">
                <a:latin typeface="Uni Neue Regular" pitchFamily="2" charset="0"/>
              </a:rPr>
              <a:t>»</a:t>
            </a:r>
          </a:p>
        </p:txBody>
      </p:sp>
      <p:sp>
        <p:nvSpPr>
          <p:cNvPr id="24" name="Параллелограмм 23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26" name="Полилиния 25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203880" y="543697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16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28" name="Параллелограмм 27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араллелограмм 28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2" y="1287764"/>
            <a:ext cx="6256819" cy="4692614"/>
          </a:xfrm>
          <a:prstGeom prst="rect">
            <a:avLst/>
          </a:prstGeom>
        </p:spPr>
      </p:pic>
      <p:sp>
        <p:nvSpPr>
          <p:cNvPr id="47" name="Параллелограмм 46"/>
          <p:cNvSpPr/>
          <p:nvPr/>
        </p:nvSpPr>
        <p:spPr>
          <a:xfrm>
            <a:off x="7104796" y="273372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араллелограмм 48"/>
          <p:cNvSpPr/>
          <p:nvPr/>
        </p:nvSpPr>
        <p:spPr>
          <a:xfrm>
            <a:off x="6602924" y="4911455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араллелограмм 49"/>
          <p:cNvSpPr/>
          <p:nvPr/>
        </p:nvSpPr>
        <p:spPr>
          <a:xfrm>
            <a:off x="6419132" y="568622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араллелограмм 54"/>
          <p:cNvSpPr/>
          <p:nvPr/>
        </p:nvSpPr>
        <p:spPr>
          <a:xfrm>
            <a:off x="6840716" y="395050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7222208" y="2608466"/>
            <a:ext cx="3469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Повышенная долговечность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карданного вала обеспечивает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ресурс </a:t>
            </a:r>
            <a:r>
              <a:rPr lang="ru-RU" sz="1500" dirty="0">
                <a:latin typeface="Uni Neue Regular" pitchFamily="2" charset="0"/>
              </a:rPr>
              <a:t>изделия, сопоставимый со </a:t>
            </a:r>
            <a:r>
              <a:rPr lang="ru-RU" sz="1500" dirty="0" smtClean="0">
                <a:latin typeface="Uni Neue Regular" pitchFamily="2" charset="0"/>
              </a:rPr>
              <a:t>сроком службы </a:t>
            </a:r>
            <a:r>
              <a:rPr lang="ru-RU" sz="1500" dirty="0">
                <a:latin typeface="Uni Neue Regular" pitchFamily="2" charset="0"/>
              </a:rPr>
              <a:t>самого автомобиля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44290" y="3840480"/>
            <a:ext cx="3588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ru-RU" sz="1500" dirty="0">
                <a:latin typeface="Uni Neue Regular" pitchFamily="2" charset="0"/>
              </a:rPr>
              <a:t>Улучшенная надежность.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Запас </a:t>
            </a:r>
            <a:r>
              <a:rPr lang="ru-RU" sz="1500" dirty="0">
                <a:latin typeface="Uni Neue Regular" pitchFamily="2" charset="0"/>
              </a:rPr>
              <a:t>прочности </a:t>
            </a:r>
            <a:r>
              <a:rPr lang="ru-RU" sz="1500" dirty="0" smtClean="0">
                <a:latin typeface="Uni Neue Regular" pitchFamily="2" charset="0"/>
              </a:rPr>
              <a:t>карданных валов 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к </a:t>
            </a:r>
            <a:r>
              <a:rPr lang="ru-RU" sz="1500" dirty="0">
                <a:latin typeface="Uni Neue Regular" pitchFamily="2" charset="0"/>
              </a:rPr>
              <a:t>расчетному </a:t>
            </a:r>
            <a:r>
              <a:rPr lang="ru-RU" sz="1500" dirty="0">
                <a:latin typeface="Uni Neue Bold" pitchFamily="2" charset="0"/>
              </a:rPr>
              <a:t>150%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49778" y="4814159"/>
            <a:ext cx="35885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</a:t>
            </a:r>
            <a:r>
              <a:rPr lang="ru-RU" sz="1500" dirty="0">
                <a:latin typeface="Uni Neue Regular" pitchFamily="2" charset="0"/>
              </a:rPr>
              <a:t>Способность выдерживать суровые эксплуатационные условия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80378" y="5562642"/>
            <a:ext cx="40102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Каждый </a:t>
            </a:r>
            <a:r>
              <a:rPr lang="ru-RU" sz="1500" dirty="0">
                <a:latin typeface="Uni Neue Regular" pitchFamily="2" charset="0"/>
              </a:rPr>
              <a:t>карданный вал проходит </a:t>
            </a:r>
            <a:r>
              <a:rPr lang="ru-RU" sz="1500" dirty="0" smtClean="0">
                <a:latin typeface="Uni Neue Regular" pitchFamily="2" charset="0"/>
              </a:rPr>
              <a:t>строгий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контроль качества</a:t>
            </a:r>
            <a:r>
              <a:rPr lang="ru-RU" sz="1500" dirty="0">
                <a:latin typeface="Uni Neue Regular" pitchFamily="2" charset="0"/>
              </a:rPr>
              <a:t>, чтобы обеспечить надежность и долговечность</a:t>
            </a:r>
          </a:p>
        </p:txBody>
      </p:sp>
    </p:spTree>
    <p:extLst>
      <p:ext uri="{BB962C8B-B14F-4D97-AF65-F5344CB8AC3E}">
        <p14:creationId xmlns:p14="http://schemas.microsoft.com/office/powerpoint/2010/main" val="30002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4" name="Параллелограмм 43"/>
          <p:cNvSpPr/>
          <p:nvPr/>
        </p:nvSpPr>
        <p:spPr>
          <a:xfrm>
            <a:off x="2081706" y="682014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0260559" y="543697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1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49" name="Параллелограмм 48"/>
          <p:cNvSpPr/>
          <p:nvPr/>
        </p:nvSpPr>
        <p:spPr>
          <a:xfrm>
            <a:off x="2159430" y="421663"/>
            <a:ext cx="4762070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араллелограмм 49"/>
          <p:cNvSpPr/>
          <p:nvPr/>
        </p:nvSpPr>
        <p:spPr>
          <a:xfrm>
            <a:off x="1822294" y="421278"/>
            <a:ext cx="416081" cy="609601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145143" y="373817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15354" y="350316"/>
            <a:ext cx="3005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СТРУКТУРА ГРУППЫ КОМПАНИЙ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18885"/>
            <a:ext cx="265177" cy="26517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15837"/>
            <a:ext cx="280417" cy="27127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24981"/>
            <a:ext cx="316993" cy="25298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31077"/>
            <a:ext cx="216408" cy="24079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31077"/>
            <a:ext cx="207264" cy="24079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09741"/>
            <a:ext cx="283465" cy="28346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37173"/>
            <a:ext cx="277369" cy="22860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1"/>
          <a:stretch/>
        </p:blipFill>
        <p:spPr>
          <a:xfrm>
            <a:off x="2272608" y="1342205"/>
            <a:ext cx="6120396" cy="6211534"/>
          </a:xfrm>
          <a:prstGeom prst="rect">
            <a:avLst/>
          </a:prstGeom>
        </p:spPr>
      </p:pic>
      <p:sp>
        <p:nvSpPr>
          <p:cNvPr id="68" name="Rectangle 28"/>
          <p:cNvSpPr>
            <a:spLocks noChangeArrowheads="1"/>
          </p:cNvSpPr>
          <p:nvPr/>
        </p:nvSpPr>
        <p:spPr bwMode="auto">
          <a:xfrm>
            <a:off x="8489223" y="1827157"/>
            <a:ext cx="1123441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Управляющая компания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</a:p>
        </p:txBody>
      </p:sp>
      <p:sp>
        <p:nvSpPr>
          <p:cNvPr id="69" name="Rectangle 30"/>
          <p:cNvSpPr>
            <a:spLocks noChangeArrowheads="1"/>
          </p:cNvSpPr>
          <p:nvPr/>
        </p:nvSpPr>
        <p:spPr bwMode="auto">
          <a:xfrm>
            <a:off x="8489223" y="1561804"/>
            <a:ext cx="845590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УК ЦЕНТР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73" name="Rectangle 31"/>
          <p:cNvSpPr>
            <a:spLocks noChangeArrowheads="1"/>
          </p:cNvSpPr>
          <p:nvPr/>
        </p:nvSpPr>
        <p:spPr bwMode="auto">
          <a:xfrm>
            <a:off x="8489223" y="3240075"/>
            <a:ext cx="1581778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Проектирование и изготовление оснастки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</a:p>
        </p:txBody>
      </p:sp>
      <p:sp>
        <p:nvSpPr>
          <p:cNvPr id="74" name="Rectangle 33"/>
          <p:cNvSpPr>
            <a:spLocks noChangeArrowheads="1"/>
          </p:cNvSpPr>
          <p:nvPr/>
        </p:nvSpPr>
        <p:spPr bwMode="auto">
          <a:xfrm>
            <a:off x="8489223" y="2993675"/>
            <a:ext cx="1115273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Р-ОСНАСТКА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76" name="Rectangle 34"/>
          <p:cNvSpPr>
            <a:spLocks noChangeArrowheads="1"/>
          </p:cNvSpPr>
          <p:nvPr/>
        </p:nvSpPr>
        <p:spPr bwMode="auto">
          <a:xfrm>
            <a:off x="8489223" y="3984442"/>
            <a:ext cx="1133781" cy="2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Рессоры пневматические</a:t>
            </a:r>
          </a:p>
        </p:txBody>
      </p:sp>
      <p:sp>
        <p:nvSpPr>
          <p:cNvPr id="102" name="Rectangle 36"/>
          <p:cNvSpPr>
            <a:spLocks noChangeArrowheads="1"/>
          </p:cNvSpPr>
          <p:nvPr/>
        </p:nvSpPr>
        <p:spPr bwMode="auto">
          <a:xfrm>
            <a:off x="8489223" y="3729426"/>
            <a:ext cx="711619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РЕКОРД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03" name="Rectangle 37"/>
          <p:cNvSpPr>
            <a:spLocks noChangeArrowheads="1"/>
          </p:cNvSpPr>
          <p:nvPr/>
        </p:nvSpPr>
        <p:spPr bwMode="auto">
          <a:xfrm>
            <a:off x="8489223" y="4713300"/>
            <a:ext cx="1905283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Детали из композиционно- полимерных материалов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04" name="Rectangle 39"/>
          <p:cNvSpPr>
            <a:spLocks noChangeArrowheads="1"/>
          </p:cNvSpPr>
          <p:nvPr/>
        </p:nvSpPr>
        <p:spPr bwMode="auto">
          <a:xfrm>
            <a:off x="8489223" y="4437608"/>
            <a:ext cx="1021319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Р-ПЛАСТИК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05" name="Rectangle 40"/>
          <p:cNvSpPr>
            <a:spLocks noChangeArrowheads="1"/>
          </p:cNvSpPr>
          <p:nvPr/>
        </p:nvSpPr>
        <p:spPr bwMode="auto">
          <a:xfrm>
            <a:off x="8489223" y="5445604"/>
            <a:ext cx="1807500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Производство резиновых смесей и РТИ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06" name="Rectangle 42"/>
          <p:cNvSpPr>
            <a:spLocks noChangeArrowheads="1"/>
          </p:cNvSpPr>
          <p:nvPr/>
        </p:nvSpPr>
        <p:spPr bwMode="auto">
          <a:xfrm>
            <a:off x="8489223" y="5180251"/>
            <a:ext cx="1534589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РТИ-КОМПОНЕНТ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07" name="Rectangle 43"/>
          <p:cNvSpPr>
            <a:spLocks noChangeArrowheads="1"/>
          </p:cNvSpPr>
          <p:nvPr/>
        </p:nvSpPr>
        <p:spPr bwMode="auto">
          <a:xfrm>
            <a:off x="8489223" y="6133114"/>
            <a:ext cx="1807500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Производство готовых отливок из стали и чугуна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08" name="Rectangle 45"/>
          <p:cNvSpPr>
            <a:spLocks noChangeArrowheads="1"/>
          </p:cNvSpPr>
          <p:nvPr/>
        </p:nvSpPr>
        <p:spPr bwMode="auto">
          <a:xfrm>
            <a:off x="8489223" y="5878152"/>
            <a:ext cx="2252285" cy="21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РОСТАР-МЕТАЛЛУРГИЯ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09" name="Rectangle 46"/>
          <p:cNvSpPr>
            <a:spLocks noChangeArrowheads="1"/>
          </p:cNvSpPr>
          <p:nvPr/>
        </p:nvSpPr>
        <p:spPr bwMode="auto">
          <a:xfrm>
            <a:off x="8489222" y="2534305"/>
            <a:ext cx="1807501" cy="3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Продажа и закупка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/>
            </a:r>
            <a:b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</a:b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оборудования</a:t>
            </a: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, инструмента</a:t>
            </a:r>
          </a:p>
          <a:p>
            <a:pPr marR="0" lvl="0" indent="0">
              <a:lnSpc>
                <a:spcPct val="80000"/>
              </a:lnSpc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10" name="Rectangle 48"/>
          <p:cNvSpPr>
            <a:spLocks noChangeArrowheads="1"/>
          </p:cNvSpPr>
          <p:nvPr/>
        </p:nvSpPr>
        <p:spPr bwMode="auto">
          <a:xfrm>
            <a:off x="8489223" y="2268952"/>
            <a:ext cx="645502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ВАЛМА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11" name="Rectangle 49"/>
          <p:cNvSpPr>
            <a:spLocks noChangeArrowheads="1"/>
          </p:cNvSpPr>
          <p:nvPr/>
        </p:nvSpPr>
        <p:spPr bwMode="auto">
          <a:xfrm>
            <a:off x="417559" y="1779324"/>
            <a:ext cx="1756050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Regular" pitchFamily="2" charset="0"/>
              </a:rPr>
              <a:t>Торговый дом (продажи на вторичный рынок)</a:t>
            </a: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Regular" pitchFamily="2" charset="0"/>
              </a:rPr>
              <a:t> </a:t>
            </a:r>
          </a:p>
        </p:txBody>
      </p:sp>
      <p:sp>
        <p:nvSpPr>
          <p:cNvPr id="112" name="Rectangle 51"/>
          <p:cNvSpPr>
            <a:spLocks noChangeArrowheads="1"/>
          </p:cNvSpPr>
          <p:nvPr/>
        </p:nvSpPr>
        <p:spPr bwMode="auto">
          <a:xfrm>
            <a:off x="1379937" y="1513970"/>
            <a:ext cx="814272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РЕДТРАК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13" name="Rectangle 52"/>
          <p:cNvSpPr>
            <a:spLocks noChangeArrowheads="1"/>
          </p:cNvSpPr>
          <p:nvPr/>
        </p:nvSpPr>
        <p:spPr bwMode="auto">
          <a:xfrm>
            <a:off x="571154" y="2535753"/>
            <a:ext cx="1602455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Комплексные решения по доработке подвески </a:t>
            </a:r>
          </a:p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</a:p>
        </p:txBody>
      </p:sp>
      <p:sp>
        <p:nvSpPr>
          <p:cNvPr id="114" name="Rectangle 54"/>
          <p:cNvSpPr>
            <a:spLocks noChangeArrowheads="1"/>
          </p:cNvSpPr>
          <p:nvPr/>
        </p:nvSpPr>
        <p:spPr bwMode="auto">
          <a:xfrm>
            <a:off x="777373" y="2279014"/>
            <a:ext cx="1458033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Р-ИНЖИНИРИНГ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15" name="Rectangle 55"/>
          <p:cNvSpPr>
            <a:spLocks noChangeArrowheads="1"/>
          </p:cNvSpPr>
          <p:nvPr/>
        </p:nvSpPr>
        <p:spPr bwMode="auto">
          <a:xfrm>
            <a:off x="376127" y="7028619"/>
            <a:ext cx="1818082" cy="3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Элементы мобильной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/>
            </a:r>
            <a:b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</a:b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гидравлики</a:t>
            </a: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, </a:t>
            </a:r>
            <a:r>
              <a:rPr lang="ru-RU" alt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гидроподвески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,</a:t>
            </a:r>
          </a:p>
          <a:p>
            <a:pPr algn="r">
              <a:lnSpc>
                <a:spcPct val="80000"/>
              </a:lnSpc>
            </a:pP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колодки дискового тормоза</a:t>
            </a:r>
          </a:p>
        </p:txBody>
      </p:sp>
      <p:sp>
        <p:nvSpPr>
          <p:cNvPr id="116" name="Rectangle 58"/>
          <p:cNvSpPr>
            <a:spLocks noChangeArrowheads="1"/>
          </p:cNvSpPr>
          <p:nvPr/>
        </p:nvSpPr>
        <p:spPr bwMode="auto">
          <a:xfrm>
            <a:off x="1052871" y="6577249"/>
            <a:ext cx="1141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Производство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гидравлики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17" name="Rectangle 59"/>
          <p:cNvSpPr>
            <a:spLocks noChangeArrowheads="1"/>
          </p:cNvSpPr>
          <p:nvPr/>
        </p:nvSpPr>
        <p:spPr bwMode="auto">
          <a:xfrm>
            <a:off x="897480" y="4054621"/>
            <a:ext cx="1276130" cy="2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Валы карданные </a:t>
            </a:r>
          </a:p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</a:p>
        </p:txBody>
      </p:sp>
      <p:sp>
        <p:nvSpPr>
          <p:cNvPr id="118" name="Rectangle 61"/>
          <p:cNvSpPr>
            <a:spLocks noChangeArrowheads="1"/>
          </p:cNvSpPr>
          <p:nvPr/>
        </p:nvSpPr>
        <p:spPr bwMode="auto">
          <a:xfrm>
            <a:off x="1146371" y="3789267"/>
            <a:ext cx="1078736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ФР-КАРДАН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19" name="Rectangle 62"/>
          <p:cNvSpPr>
            <a:spLocks noChangeArrowheads="1"/>
          </p:cNvSpPr>
          <p:nvPr/>
        </p:nvSpPr>
        <p:spPr bwMode="auto">
          <a:xfrm>
            <a:off x="417559" y="4810301"/>
            <a:ext cx="1756050" cy="26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Амортизаторы подвески</a:t>
            </a:r>
          </a:p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20" name="Rectangle 64"/>
          <p:cNvSpPr>
            <a:spLocks noChangeArrowheads="1"/>
          </p:cNvSpPr>
          <p:nvPr/>
        </p:nvSpPr>
        <p:spPr bwMode="auto">
          <a:xfrm>
            <a:off x="1261343" y="4555285"/>
            <a:ext cx="953464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ПОДВЕСКА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21" name="Rectangle 65"/>
          <p:cNvSpPr>
            <a:spLocks noChangeArrowheads="1"/>
          </p:cNvSpPr>
          <p:nvPr/>
        </p:nvSpPr>
        <p:spPr bwMode="auto">
          <a:xfrm>
            <a:off x="8485939" y="6810337"/>
            <a:ext cx="1810784" cy="51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Детали трансмиссии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/>
            </a:r>
            <a:b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</a:b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и </a:t>
            </a: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навесного оборудования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/>
            </a:r>
            <a:b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</a:b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для </a:t>
            </a: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КПП, нажимные диски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/>
            </a:r>
            <a:b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</a:b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и </a:t>
            </a: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диски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сцепления</a:t>
            </a: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22" name="Rectangle 69"/>
          <p:cNvSpPr>
            <a:spLocks noChangeArrowheads="1"/>
          </p:cNvSpPr>
          <p:nvPr/>
        </p:nvSpPr>
        <p:spPr bwMode="auto">
          <a:xfrm>
            <a:off x="8485940" y="6577249"/>
            <a:ext cx="767296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АР СИ ЭР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23" name="Rectangle 70"/>
          <p:cNvSpPr>
            <a:spLocks noChangeArrowheads="1"/>
          </p:cNvSpPr>
          <p:nvPr/>
        </p:nvSpPr>
        <p:spPr bwMode="auto">
          <a:xfrm>
            <a:off x="708617" y="5451499"/>
            <a:ext cx="1464992" cy="4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Детали подвески</a:t>
            </a:r>
          </a:p>
          <a:p>
            <a:pPr algn="r">
              <a:lnSpc>
                <a:spcPct val="80000"/>
              </a:lnSpc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и рулевого управления</a:t>
            </a:r>
          </a:p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</a:p>
        </p:txBody>
      </p:sp>
      <p:sp>
        <p:nvSpPr>
          <p:cNvPr id="124" name="Rectangle 72"/>
          <p:cNvSpPr>
            <a:spLocks noChangeArrowheads="1"/>
          </p:cNvSpPr>
          <p:nvPr/>
        </p:nvSpPr>
        <p:spPr bwMode="auto">
          <a:xfrm>
            <a:off x="1116933" y="5194760"/>
            <a:ext cx="1097875" cy="21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НПО РОСТАР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25" name="Rectangle 70"/>
          <p:cNvSpPr>
            <a:spLocks noChangeArrowheads="1"/>
          </p:cNvSpPr>
          <p:nvPr/>
        </p:nvSpPr>
        <p:spPr bwMode="auto">
          <a:xfrm>
            <a:off x="676926" y="6152183"/>
            <a:ext cx="1496683" cy="2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Производство поковок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,</a:t>
            </a: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термообработка деталей</a:t>
            </a:r>
          </a:p>
        </p:txBody>
      </p:sp>
      <p:sp>
        <p:nvSpPr>
          <p:cNvPr id="126" name="Rectangle 72"/>
          <p:cNvSpPr>
            <a:spLocks noChangeArrowheads="1"/>
          </p:cNvSpPr>
          <p:nvPr/>
        </p:nvSpPr>
        <p:spPr bwMode="auto">
          <a:xfrm>
            <a:off x="59634" y="5895444"/>
            <a:ext cx="2113975" cy="21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/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Heavy" pitchFamily="2" charset="0"/>
              </a:rPr>
              <a:t>Кузнечное производство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27" name="Rectangle 70"/>
          <p:cNvSpPr>
            <a:spLocks noChangeArrowheads="1"/>
          </p:cNvSpPr>
          <p:nvPr/>
        </p:nvSpPr>
        <p:spPr bwMode="auto">
          <a:xfrm>
            <a:off x="212186" y="3310576"/>
            <a:ext cx="1961424" cy="1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algn="r">
              <a:lnSpc>
                <a:spcPct val="80000"/>
              </a:lnSpc>
              <a:buClrTx/>
              <a:buSzTx/>
              <a:buFontTx/>
              <a:buNone/>
              <a:tabLst/>
            </a:pP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Производство</a:t>
            </a:r>
            <a:r>
              <a:rPr lang="en-US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 </a:t>
            </a:r>
            <a:r>
              <a:rPr lang="ru-RU" alt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кронштейнов</a:t>
            </a:r>
            <a:endParaRPr lang="ru-RU" altLang="ru-RU" sz="1000" dirty="0">
              <a:solidFill>
                <a:schemeClr val="tx1">
                  <a:lumMod val="75000"/>
                  <a:lumOff val="25000"/>
                </a:schemeClr>
              </a:solidFill>
              <a:latin typeface="Uni Neue Regular" pitchFamily="2" charset="0"/>
            </a:endParaRPr>
          </a:p>
        </p:txBody>
      </p:sp>
      <p:sp>
        <p:nvSpPr>
          <p:cNvPr id="128" name="Rectangle 72"/>
          <p:cNvSpPr>
            <a:spLocks noChangeArrowheads="1"/>
          </p:cNvSpPr>
          <p:nvPr/>
        </p:nvSpPr>
        <p:spPr bwMode="auto">
          <a:xfrm>
            <a:off x="1822150" y="3053837"/>
            <a:ext cx="351460" cy="21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/>
            <a:r>
              <a:rPr lang="ru-RU" alt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Uni Neue Heavy" pitchFamily="2" charset="0"/>
              </a:rPr>
              <a:t>ААЗ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sp>
        <p:nvSpPr>
          <p:cNvPr id="129" name="Rectangle 51"/>
          <p:cNvSpPr>
            <a:spLocks noChangeArrowheads="1"/>
          </p:cNvSpPr>
          <p:nvPr/>
        </p:nvSpPr>
        <p:spPr bwMode="auto">
          <a:xfrm>
            <a:off x="5110101" y="5515971"/>
            <a:ext cx="506310" cy="6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1</a:t>
            </a:r>
            <a:r>
              <a:rPr kumimoji="0" lang="ru-RU" altLang="ru-RU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Heavy" pitchFamily="2" charset="0"/>
              </a:rPr>
              <a:t>3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Heavy" pitchFamily="2" charset="0"/>
            </a:endParaRP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03" y="5657580"/>
            <a:ext cx="181553" cy="302587"/>
          </a:xfrm>
          <a:prstGeom prst="rect">
            <a:avLst/>
          </a:prstGeom>
        </p:spPr>
      </p:pic>
      <p:sp>
        <p:nvSpPr>
          <p:cNvPr id="131" name="Rectangle 49"/>
          <p:cNvSpPr>
            <a:spLocks noChangeArrowheads="1"/>
          </p:cNvSpPr>
          <p:nvPr/>
        </p:nvSpPr>
        <p:spPr bwMode="auto">
          <a:xfrm>
            <a:off x="4415208" y="6073107"/>
            <a:ext cx="1756050" cy="2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Uni Neue Regular" pitchFamily="2" charset="0"/>
              </a:rPr>
              <a:t>производственных</a:t>
            </a:r>
          </a:p>
          <a:p>
            <a:pPr algn="ctr">
              <a:lnSpc>
                <a:spcPct val="80000"/>
              </a:lnSpc>
            </a:pPr>
            <a:r>
              <a:rPr lang="ru-RU" altLang="ru-RU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Uni Neue Regular" pitchFamily="2" charset="0"/>
              </a:rPr>
              <a:t>площадок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Uni Neue Regular" pitchFamily="2" charset="0"/>
            </a:endParaRPr>
          </a:p>
        </p:txBody>
      </p:sp>
      <p:sp>
        <p:nvSpPr>
          <p:cNvPr id="132" name="Freeform 5"/>
          <p:cNvSpPr>
            <a:spLocks noEditPoints="1"/>
          </p:cNvSpPr>
          <p:nvPr/>
        </p:nvSpPr>
        <p:spPr bwMode="auto">
          <a:xfrm>
            <a:off x="6184060" y="4116428"/>
            <a:ext cx="93046" cy="94770"/>
          </a:xfrm>
          <a:custGeom>
            <a:avLst/>
            <a:gdLst>
              <a:gd name="T0" fmla="*/ 92 w 240"/>
              <a:gd name="T1" fmla="*/ 112 h 240"/>
              <a:gd name="T2" fmla="*/ 102 w 240"/>
              <a:gd name="T3" fmla="*/ 112 h 240"/>
              <a:gd name="T4" fmla="*/ 130 w 240"/>
              <a:gd name="T5" fmla="*/ 110 h 240"/>
              <a:gd name="T6" fmla="*/ 139 w 240"/>
              <a:gd name="T7" fmla="*/ 104 h 240"/>
              <a:gd name="T8" fmla="*/ 142 w 240"/>
              <a:gd name="T9" fmla="*/ 95 h 240"/>
              <a:gd name="T10" fmla="*/ 139 w 240"/>
              <a:gd name="T11" fmla="*/ 85 h 240"/>
              <a:gd name="T12" fmla="*/ 130 w 240"/>
              <a:gd name="T13" fmla="*/ 79 h 240"/>
              <a:gd name="T14" fmla="*/ 102 w 240"/>
              <a:gd name="T15" fmla="*/ 77 h 240"/>
              <a:gd name="T16" fmla="*/ 92 w 240"/>
              <a:gd name="T17" fmla="*/ 77 h 240"/>
              <a:gd name="T18" fmla="*/ 92 w 240"/>
              <a:gd name="T19" fmla="*/ 112 h 240"/>
              <a:gd name="T20" fmla="*/ 66 w 240"/>
              <a:gd name="T21" fmla="*/ 185 h 240"/>
              <a:gd name="T22" fmla="*/ 66 w 240"/>
              <a:gd name="T23" fmla="*/ 57 h 240"/>
              <a:gd name="T24" fmla="*/ 92 w 240"/>
              <a:gd name="T25" fmla="*/ 57 h 240"/>
              <a:gd name="T26" fmla="*/ 132 w 240"/>
              <a:gd name="T27" fmla="*/ 57 h 240"/>
              <a:gd name="T28" fmla="*/ 152 w 240"/>
              <a:gd name="T29" fmla="*/ 62 h 240"/>
              <a:gd name="T30" fmla="*/ 164 w 240"/>
              <a:gd name="T31" fmla="*/ 75 h 240"/>
              <a:gd name="T32" fmla="*/ 169 w 240"/>
              <a:gd name="T33" fmla="*/ 93 h 240"/>
              <a:gd name="T34" fmla="*/ 160 w 240"/>
              <a:gd name="T35" fmla="*/ 117 h 240"/>
              <a:gd name="T36" fmla="*/ 135 w 240"/>
              <a:gd name="T37" fmla="*/ 129 h 240"/>
              <a:gd name="T38" fmla="*/ 144 w 240"/>
              <a:gd name="T39" fmla="*/ 134 h 240"/>
              <a:gd name="T40" fmla="*/ 152 w 240"/>
              <a:gd name="T41" fmla="*/ 143 h 240"/>
              <a:gd name="T42" fmla="*/ 162 w 240"/>
              <a:gd name="T43" fmla="*/ 159 h 240"/>
              <a:gd name="T44" fmla="*/ 177 w 240"/>
              <a:gd name="T45" fmla="*/ 185 h 240"/>
              <a:gd name="T46" fmla="*/ 145 w 240"/>
              <a:gd name="T47" fmla="*/ 185 h 240"/>
              <a:gd name="T48" fmla="*/ 134 w 240"/>
              <a:gd name="T49" fmla="*/ 164 h 240"/>
              <a:gd name="T50" fmla="*/ 116 w 240"/>
              <a:gd name="T51" fmla="*/ 138 h 240"/>
              <a:gd name="T52" fmla="*/ 98 w 240"/>
              <a:gd name="T53" fmla="*/ 132 h 240"/>
              <a:gd name="T54" fmla="*/ 92 w 240"/>
              <a:gd name="T55" fmla="*/ 132 h 240"/>
              <a:gd name="T56" fmla="*/ 92 w 240"/>
              <a:gd name="T57" fmla="*/ 185 h 240"/>
              <a:gd name="T58" fmla="*/ 66 w 240"/>
              <a:gd name="T59" fmla="*/ 185 h 240"/>
              <a:gd name="T60" fmla="*/ 120 w 240"/>
              <a:gd name="T61" fmla="*/ 24 h 240"/>
              <a:gd name="T62" fmla="*/ 73 w 240"/>
              <a:gd name="T63" fmla="*/ 36 h 240"/>
              <a:gd name="T64" fmla="*/ 37 w 240"/>
              <a:gd name="T65" fmla="*/ 72 h 240"/>
              <a:gd name="T66" fmla="*/ 24 w 240"/>
              <a:gd name="T67" fmla="*/ 120 h 240"/>
              <a:gd name="T68" fmla="*/ 36 w 240"/>
              <a:gd name="T69" fmla="*/ 168 h 240"/>
              <a:gd name="T70" fmla="*/ 72 w 240"/>
              <a:gd name="T71" fmla="*/ 204 h 240"/>
              <a:gd name="T72" fmla="*/ 120 w 240"/>
              <a:gd name="T73" fmla="*/ 217 h 240"/>
              <a:gd name="T74" fmla="*/ 168 w 240"/>
              <a:gd name="T75" fmla="*/ 204 h 240"/>
              <a:gd name="T76" fmla="*/ 204 w 240"/>
              <a:gd name="T77" fmla="*/ 168 h 240"/>
              <a:gd name="T78" fmla="*/ 217 w 240"/>
              <a:gd name="T79" fmla="*/ 120 h 240"/>
              <a:gd name="T80" fmla="*/ 204 w 240"/>
              <a:gd name="T81" fmla="*/ 72 h 240"/>
              <a:gd name="T82" fmla="*/ 168 w 240"/>
              <a:gd name="T83" fmla="*/ 36 h 240"/>
              <a:gd name="T84" fmla="*/ 120 w 240"/>
              <a:gd name="T85" fmla="*/ 24 h 240"/>
              <a:gd name="T86" fmla="*/ 120 w 240"/>
              <a:gd name="T87" fmla="*/ 0 h 240"/>
              <a:gd name="T88" fmla="*/ 179 w 240"/>
              <a:gd name="T89" fmla="*/ 16 h 240"/>
              <a:gd name="T90" fmla="*/ 224 w 240"/>
              <a:gd name="T91" fmla="*/ 60 h 240"/>
              <a:gd name="T92" fmla="*/ 240 w 240"/>
              <a:gd name="T93" fmla="*/ 120 h 240"/>
              <a:gd name="T94" fmla="*/ 224 w 240"/>
              <a:gd name="T95" fmla="*/ 180 h 240"/>
              <a:gd name="T96" fmla="*/ 180 w 240"/>
              <a:gd name="T97" fmla="*/ 225 h 240"/>
              <a:gd name="T98" fmla="*/ 120 w 240"/>
              <a:gd name="T99" fmla="*/ 240 h 240"/>
              <a:gd name="T100" fmla="*/ 60 w 240"/>
              <a:gd name="T101" fmla="*/ 225 h 240"/>
              <a:gd name="T102" fmla="*/ 16 w 240"/>
              <a:gd name="T103" fmla="*/ 180 h 240"/>
              <a:gd name="T104" fmla="*/ 0 w 240"/>
              <a:gd name="T105" fmla="*/ 120 h 240"/>
              <a:gd name="T106" fmla="*/ 16 w 240"/>
              <a:gd name="T107" fmla="*/ 60 h 240"/>
              <a:gd name="T108" fmla="*/ 61 w 240"/>
              <a:gd name="T109" fmla="*/ 16 h 240"/>
              <a:gd name="T110" fmla="*/ 120 w 240"/>
              <a:gd name="T111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40" h="240">
                <a:moveTo>
                  <a:pt x="92" y="112"/>
                </a:moveTo>
                <a:lnTo>
                  <a:pt x="102" y="112"/>
                </a:lnTo>
                <a:cubicBezTo>
                  <a:pt x="117" y="112"/>
                  <a:pt x="126" y="111"/>
                  <a:pt x="130" y="110"/>
                </a:cubicBezTo>
                <a:cubicBezTo>
                  <a:pt x="134" y="109"/>
                  <a:pt x="136" y="107"/>
                  <a:pt x="139" y="104"/>
                </a:cubicBezTo>
                <a:cubicBezTo>
                  <a:pt x="141" y="101"/>
                  <a:pt x="142" y="98"/>
                  <a:pt x="142" y="95"/>
                </a:cubicBezTo>
                <a:cubicBezTo>
                  <a:pt x="142" y="91"/>
                  <a:pt x="141" y="88"/>
                  <a:pt x="139" y="85"/>
                </a:cubicBezTo>
                <a:cubicBezTo>
                  <a:pt x="137" y="82"/>
                  <a:pt x="134" y="80"/>
                  <a:pt x="130" y="79"/>
                </a:cubicBezTo>
                <a:cubicBezTo>
                  <a:pt x="126" y="78"/>
                  <a:pt x="117" y="77"/>
                  <a:pt x="102" y="77"/>
                </a:cubicBezTo>
                <a:lnTo>
                  <a:pt x="92" y="77"/>
                </a:lnTo>
                <a:lnTo>
                  <a:pt x="92" y="112"/>
                </a:lnTo>
                <a:close/>
                <a:moveTo>
                  <a:pt x="66" y="185"/>
                </a:moveTo>
                <a:lnTo>
                  <a:pt x="66" y="57"/>
                </a:lnTo>
                <a:lnTo>
                  <a:pt x="92" y="57"/>
                </a:lnTo>
                <a:cubicBezTo>
                  <a:pt x="116" y="57"/>
                  <a:pt x="130" y="57"/>
                  <a:pt x="132" y="57"/>
                </a:cubicBezTo>
                <a:cubicBezTo>
                  <a:pt x="141" y="58"/>
                  <a:pt x="148" y="60"/>
                  <a:pt x="152" y="62"/>
                </a:cubicBezTo>
                <a:cubicBezTo>
                  <a:pt x="157" y="65"/>
                  <a:pt x="161" y="69"/>
                  <a:pt x="164" y="75"/>
                </a:cubicBezTo>
                <a:cubicBezTo>
                  <a:pt x="168" y="80"/>
                  <a:pt x="169" y="86"/>
                  <a:pt x="169" y="93"/>
                </a:cubicBezTo>
                <a:cubicBezTo>
                  <a:pt x="169" y="102"/>
                  <a:pt x="166" y="110"/>
                  <a:pt x="160" y="117"/>
                </a:cubicBezTo>
                <a:cubicBezTo>
                  <a:pt x="154" y="123"/>
                  <a:pt x="146" y="127"/>
                  <a:pt x="135" y="129"/>
                </a:cubicBezTo>
                <a:cubicBezTo>
                  <a:pt x="139" y="130"/>
                  <a:pt x="142" y="132"/>
                  <a:pt x="144" y="134"/>
                </a:cubicBezTo>
                <a:cubicBezTo>
                  <a:pt x="146" y="135"/>
                  <a:pt x="149" y="138"/>
                  <a:pt x="152" y="143"/>
                </a:cubicBezTo>
                <a:cubicBezTo>
                  <a:pt x="153" y="145"/>
                  <a:pt x="156" y="150"/>
                  <a:pt x="162" y="159"/>
                </a:cubicBezTo>
                <a:lnTo>
                  <a:pt x="177" y="185"/>
                </a:lnTo>
                <a:lnTo>
                  <a:pt x="145" y="185"/>
                </a:lnTo>
                <a:lnTo>
                  <a:pt x="134" y="164"/>
                </a:lnTo>
                <a:cubicBezTo>
                  <a:pt x="127" y="150"/>
                  <a:pt x="121" y="141"/>
                  <a:pt x="116" y="138"/>
                </a:cubicBezTo>
                <a:cubicBezTo>
                  <a:pt x="112" y="134"/>
                  <a:pt x="106" y="132"/>
                  <a:pt x="98" y="132"/>
                </a:cubicBezTo>
                <a:lnTo>
                  <a:pt x="92" y="132"/>
                </a:lnTo>
                <a:lnTo>
                  <a:pt x="92" y="185"/>
                </a:lnTo>
                <a:lnTo>
                  <a:pt x="66" y="185"/>
                </a:lnTo>
                <a:close/>
                <a:moveTo>
                  <a:pt x="120" y="24"/>
                </a:moveTo>
                <a:cubicBezTo>
                  <a:pt x="104" y="24"/>
                  <a:pt x="88" y="28"/>
                  <a:pt x="73" y="36"/>
                </a:cubicBezTo>
                <a:cubicBezTo>
                  <a:pt x="57" y="44"/>
                  <a:pt x="46" y="56"/>
                  <a:pt x="37" y="72"/>
                </a:cubicBezTo>
                <a:cubicBezTo>
                  <a:pt x="28" y="87"/>
                  <a:pt x="24" y="103"/>
                  <a:pt x="24" y="120"/>
                </a:cubicBezTo>
                <a:cubicBezTo>
                  <a:pt x="24" y="137"/>
                  <a:pt x="28" y="153"/>
                  <a:pt x="36" y="168"/>
                </a:cubicBezTo>
                <a:cubicBezTo>
                  <a:pt x="45" y="184"/>
                  <a:pt x="57" y="196"/>
                  <a:pt x="72" y="204"/>
                </a:cubicBezTo>
                <a:cubicBezTo>
                  <a:pt x="87" y="213"/>
                  <a:pt x="103" y="217"/>
                  <a:pt x="120" y="217"/>
                </a:cubicBezTo>
                <a:cubicBezTo>
                  <a:pt x="137" y="217"/>
                  <a:pt x="153" y="213"/>
                  <a:pt x="168" y="204"/>
                </a:cubicBezTo>
                <a:cubicBezTo>
                  <a:pt x="184" y="196"/>
                  <a:pt x="195" y="184"/>
                  <a:pt x="204" y="168"/>
                </a:cubicBezTo>
                <a:cubicBezTo>
                  <a:pt x="213" y="153"/>
                  <a:pt x="217" y="137"/>
                  <a:pt x="217" y="120"/>
                </a:cubicBezTo>
                <a:cubicBezTo>
                  <a:pt x="217" y="103"/>
                  <a:pt x="212" y="87"/>
                  <a:pt x="204" y="72"/>
                </a:cubicBezTo>
                <a:cubicBezTo>
                  <a:pt x="195" y="56"/>
                  <a:pt x="183" y="44"/>
                  <a:pt x="168" y="36"/>
                </a:cubicBezTo>
                <a:cubicBezTo>
                  <a:pt x="153" y="28"/>
                  <a:pt x="137" y="24"/>
                  <a:pt x="120" y="24"/>
                </a:cubicBezTo>
                <a:close/>
                <a:moveTo>
                  <a:pt x="120" y="0"/>
                </a:moveTo>
                <a:cubicBezTo>
                  <a:pt x="141" y="0"/>
                  <a:pt x="160" y="5"/>
                  <a:pt x="179" y="16"/>
                </a:cubicBezTo>
                <a:cubicBezTo>
                  <a:pt x="198" y="26"/>
                  <a:pt x="213" y="41"/>
                  <a:pt x="224" y="60"/>
                </a:cubicBezTo>
                <a:cubicBezTo>
                  <a:pt x="235" y="79"/>
                  <a:pt x="240" y="99"/>
                  <a:pt x="240" y="120"/>
                </a:cubicBezTo>
                <a:cubicBezTo>
                  <a:pt x="240" y="141"/>
                  <a:pt x="235" y="161"/>
                  <a:pt x="224" y="180"/>
                </a:cubicBezTo>
                <a:cubicBezTo>
                  <a:pt x="214" y="199"/>
                  <a:pt x="199" y="214"/>
                  <a:pt x="180" y="225"/>
                </a:cubicBezTo>
                <a:cubicBezTo>
                  <a:pt x="161" y="235"/>
                  <a:pt x="141" y="240"/>
                  <a:pt x="120" y="240"/>
                </a:cubicBezTo>
                <a:cubicBezTo>
                  <a:pt x="99" y="240"/>
                  <a:pt x="79" y="235"/>
                  <a:pt x="60" y="225"/>
                </a:cubicBezTo>
                <a:cubicBezTo>
                  <a:pt x="41" y="214"/>
                  <a:pt x="26" y="199"/>
                  <a:pt x="16" y="180"/>
                </a:cubicBezTo>
                <a:cubicBezTo>
                  <a:pt x="5" y="161"/>
                  <a:pt x="0" y="141"/>
                  <a:pt x="0" y="120"/>
                </a:cubicBezTo>
                <a:cubicBezTo>
                  <a:pt x="0" y="99"/>
                  <a:pt x="5" y="79"/>
                  <a:pt x="16" y="60"/>
                </a:cubicBezTo>
                <a:cubicBezTo>
                  <a:pt x="27" y="41"/>
                  <a:pt x="42" y="26"/>
                  <a:pt x="61" y="16"/>
                </a:cubicBezTo>
                <a:cubicBezTo>
                  <a:pt x="80" y="5"/>
                  <a:pt x="99" y="0"/>
                  <a:pt x="12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" name="Freeform 6"/>
          <p:cNvSpPr>
            <a:spLocks noEditPoints="1"/>
          </p:cNvSpPr>
          <p:nvPr/>
        </p:nvSpPr>
        <p:spPr bwMode="auto">
          <a:xfrm>
            <a:off x="4448929" y="4147443"/>
            <a:ext cx="1712731" cy="280861"/>
          </a:xfrm>
          <a:custGeom>
            <a:avLst/>
            <a:gdLst>
              <a:gd name="T0" fmla="*/ 312 w 4390"/>
              <a:gd name="T1" fmla="*/ 171 h 709"/>
              <a:gd name="T2" fmla="*/ 313 w 4390"/>
              <a:gd name="T3" fmla="*/ 341 h 709"/>
              <a:gd name="T4" fmla="*/ 256 w 4390"/>
              <a:gd name="T5" fmla="*/ 171 h 709"/>
              <a:gd name="T6" fmla="*/ 0 w 4390"/>
              <a:gd name="T7" fmla="*/ 698 h 709"/>
              <a:gd name="T8" fmla="*/ 262 w 4390"/>
              <a:gd name="T9" fmla="*/ 500 h 709"/>
              <a:gd name="T10" fmla="*/ 698 w 4390"/>
              <a:gd name="T11" fmla="*/ 258 h 709"/>
              <a:gd name="T12" fmla="*/ 0 w 4390"/>
              <a:gd name="T13" fmla="*/ 12 h 709"/>
              <a:gd name="T14" fmla="*/ 1222 w 4390"/>
              <a:gd name="T15" fmla="*/ 355 h 709"/>
              <a:gd name="T16" fmla="*/ 1011 w 4390"/>
              <a:gd name="T17" fmla="*/ 355 h 709"/>
              <a:gd name="T18" fmla="*/ 1117 w 4390"/>
              <a:gd name="T19" fmla="*/ 0 h 709"/>
              <a:gd name="T20" fmla="*/ 1117 w 4390"/>
              <a:gd name="T21" fmla="*/ 709 h 709"/>
              <a:gd name="T22" fmla="*/ 1117 w 4390"/>
              <a:gd name="T23" fmla="*/ 0 h 709"/>
              <a:gd name="T24" fmla="*/ 2015 w 4390"/>
              <a:gd name="T25" fmla="*/ 526 h 709"/>
              <a:gd name="T26" fmla="*/ 2010 w 4390"/>
              <a:gd name="T27" fmla="*/ 177 h 709"/>
              <a:gd name="T28" fmla="*/ 2148 w 4390"/>
              <a:gd name="T29" fmla="*/ 22 h 709"/>
              <a:gd name="T30" fmla="*/ 1965 w 4390"/>
              <a:gd name="T31" fmla="*/ 0 h 709"/>
              <a:gd name="T32" fmla="*/ 1958 w 4390"/>
              <a:gd name="T33" fmla="*/ 709 h 709"/>
              <a:gd name="T34" fmla="*/ 2150 w 4390"/>
              <a:gd name="T35" fmla="*/ 500 h 709"/>
              <a:gd name="T36" fmla="*/ 2213 w 4390"/>
              <a:gd name="T37" fmla="*/ 215 h 709"/>
              <a:gd name="T38" fmla="*/ 2444 w 4390"/>
              <a:gd name="T39" fmla="*/ 698 h 709"/>
              <a:gd name="T40" fmla="*/ 2707 w 4390"/>
              <a:gd name="T41" fmla="*/ 215 h 709"/>
              <a:gd name="T42" fmla="*/ 2938 w 4390"/>
              <a:gd name="T43" fmla="*/ 12 h 709"/>
              <a:gd name="T44" fmla="*/ 3234 w 4390"/>
              <a:gd name="T45" fmla="*/ 175 h 709"/>
              <a:gd name="T46" fmla="*/ 3160 w 4390"/>
              <a:gd name="T47" fmla="*/ 389 h 709"/>
              <a:gd name="T48" fmla="*/ 3234 w 4390"/>
              <a:gd name="T49" fmla="*/ 175 h 709"/>
              <a:gd name="T50" fmla="*/ 2821 w 4390"/>
              <a:gd name="T51" fmla="*/ 698 h 709"/>
              <a:gd name="T52" fmla="*/ 3129 w 4390"/>
              <a:gd name="T53" fmla="*/ 550 h 709"/>
              <a:gd name="T54" fmla="*/ 3382 w 4390"/>
              <a:gd name="T55" fmla="*/ 698 h 709"/>
              <a:gd name="T56" fmla="*/ 3414 w 4390"/>
              <a:gd name="T57" fmla="*/ 12 h 709"/>
              <a:gd name="T58" fmla="*/ 3948 w 4390"/>
              <a:gd name="T59" fmla="*/ 171 h 709"/>
              <a:gd name="T60" fmla="*/ 4126 w 4390"/>
              <a:gd name="T61" fmla="*/ 256 h 709"/>
              <a:gd name="T62" fmla="*/ 3948 w 4390"/>
              <a:gd name="T63" fmla="*/ 341 h 709"/>
              <a:gd name="T64" fmla="*/ 3692 w 4390"/>
              <a:gd name="T65" fmla="*/ 12 h 709"/>
              <a:gd name="T66" fmla="*/ 3955 w 4390"/>
              <a:gd name="T67" fmla="*/ 698 h 709"/>
              <a:gd name="T68" fmla="*/ 4098 w 4390"/>
              <a:gd name="T69" fmla="*/ 500 h 709"/>
              <a:gd name="T70" fmla="*/ 4094 w 4390"/>
              <a:gd name="T71" fmla="*/ 12 h 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709">
                <a:moveTo>
                  <a:pt x="256" y="171"/>
                </a:moveTo>
                <a:lnTo>
                  <a:pt x="312" y="171"/>
                </a:lnTo>
                <a:cubicBezTo>
                  <a:pt x="412" y="171"/>
                  <a:pt x="434" y="216"/>
                  <a:pt x="434" y="256"/>
                </a:cubicBezTo>
                <a:cubicBezTo>
                  <a:pt x="434" y="339"/>
                  <a:pt x="345" y="341"/>
                  <a:pt x="313" y="341"/>
                </a:cubicBezTo>
                <a:lnTo>
                  <a:pt x="256" y="341"/>
                </a:lnTo>
                <a:lnTo>
                  <a:pt x="256" y="171"/>
                </a:lnTo>
                <a:close/>
                <a:moveTo>
                  <a:pt x="0" y="12"/>
                </a:moveTo>
                <a:lnTo>
                  <a:pt x="0" y="698"/>
                </a:lnTo>
                <a:lnTo>
                  <a:pt x="262" y="698"/>
                </a:lnTo>
                <a:lnTo>
                  <a:pt x="262" y="500"/>
                </a:lnTo>
                <a:lnTo>
                  <a:pt x="406" y="500"/>
                </a:lnTo>
                <a:cubicBezTo>
                  <a:pt x="620" y="500"/>
                  <a:pt x="698" y="368"/>
                  <a:pt x="698" y="258"/>
                </a:cubicBezTo>
                <a:cubicBezTo>
                  <a:pt x="698" y="133"/>
                  <a:pt x="608" y="12"/>
                  <a:pt x="401" y="12"/>
                </a:cubicBezTo>
                <a:lnTo>
                  <a:pt x="0" y="12"/>
                </a:lnTo>
                <a:close/>
                <a:moveTo>
                  <a:pt x="1117" y="165"/>
                </a:moveTo>
                <a:cubicBezTo>
                  <a:pt x="1216" y="165"/>
                  <a:pt x="1222" y="283"/>
                  <a:pt x="1222" y="355"/>
                </a:cubicBezTo>
                <a:cubicBezTo>
                  <a:pt x="1222" y="426"/>
                  <a:pt x="1216" y="545"/>
                  <a:pt x="1117" y="545"/>
                </a:cubicBezTo>
                <a:cubicBezTo>
                  <a:pt x="1018" y="545"/>
                  <a:pt x="1011" y="426"/>
                  <a:pt x="1011" y="355"/>
                </a:cubicBezTo>
                <a:cubicBezTo>
                  <a:pt x="1011" y="283"/>
                  <a:pt x="1018" y="165"/>
                  <a:pt x="1117" y="165"/>
                </a:cubicBezTo>
                <a:close/>
                <a:moveTo>
                  <a:pt x="1117" y="0"/>
                </a:moveTo>
                <a:cubicBezTo>
                  <a:pt x="875" y="0"/>
                  <a:pt x="735" y="137"/>
                  <a:pt x="735" y="355"/>
                </a:cubicBezTo>
                <a:cubicBezTo>
                  <a:pt x="735" y="573"/>
                  <a:pt x="875" y="709"/>
                  <a:pt x="1117" y="709"/>
                </a:cubicBezTo>
                <a:cubicBezTo>
                  <a:pt x="1358" y="709"/>
                  <a:pt x="1498" y="573"/>
                  <a:pt x="1498" y="355"/>
                </a:cubicBezTo>
                <a:cubicBezTo>
                  <a:pt x="1498" y="137"/>
                  <a:pt x="1358" y="0"/>
                  <a:pt x="1117" y="0"/>
                </a:cubicBezTo>
                <a:close/>
                <a:moveTo>
                  <a:pt x="2150" y="500"/>
                </a:moveTo>
                <a:cubicBezTo>
                  <a:pt x="2080" y="522"/>
                  <a:pt x="2040" y="526"/>
                  <a:pt x="2015" y="526"/>
                </a:cubicBezTo>
                <a:cubicBezTo>
                  <a:pt x="1850" y="526"/>
                  <a:pt x="1825" y="413"/>
                  <a:pt x="1825" y="349"/>
                </a:cubicBezTo>
                <a:cubicBezTo>
                  <a:pt x="1825" y="250"/>
                  <a:pt x="1898" y="177"/>
                  <a:pt x="2010" y="177"/>
                </a:cubicBezTo>
                <a:cubicBezTo>
                  <a:pt x="2063" y="177"/>
                  <a:pt x="2110" y="188"/>
                  <a:pt x="2148" y="203"/>
                </a:cubicBezTo>
                <a:lnTo>
                  <a:pt x="2148" y="22"/>
                </a:lnTo>
                <a:lnTo>
                  <a:pt x="2132" y="19"/>
                </a:lnTo>
                <a:cubicBezTo>
                  <a:pt x="2101" y="13"/>
                  <a:pt x="2043" y="0"/>
                  <a:pt x="1965" y="0"/>
                </a:cubicBezTo>
                <a:cubicBezTo>
                  <a:pt x="1660" y="0"/>
                  <a:pt x="1549" y="179"/>
                  <a:pt x="1549" y="355"/>
                </a:cubicBezTo>
                <a:cubicBezTo>
                  <a:pt x="1549" y="562"/>
                  <a:pt x="1693" y="709"/>
                  <a:pt x="1958" y="709"/>
                </a:cubicBezTo>
                <a:cubicBezTo>
                  <a:pt x="2008" y="709"/>
                  <a:pt x="2071" y="703"/>
                  <a:pt x="2150" y="682"/>
                </a:cubicBezTo>
                <a:lnTo>
                  <a:pt x="2150" y="500"/>
                </a:lnTo>
                <a:close/>
                <a:moveTo>
                  <a:pt x="2213" y="12"/>
                </a:moveTo>
                <a:lnTo>
                  <a:pt x="2213" y="215"/>
                </a:lnTo>
                <a:lnTo>
                  <a:pt x="2444" y="215"/>
                </a:lnTo>
                <a:lnTo>
                  <a:pt x="2444" y="698"/>
                </a:lnTo>
                <a:lnTo>
                  <a:pt x="2707" y="698"/>
                </a:lnTo>
                <a:lnTo>
                  <a:pt x="2707" y="215"/>
                </a:lnTo>
                <a:lnTo>
                  <a:pt x="2938" y="215"/>
                </a:lnTo>
                <a:lnTo>
                  <a:pt x="2938" y="12"/>
                </a:lnTo>
                <a:lnTo>
                  <a:pt x="2213" y="12"/>
                </a:lnTo>
                <a:close/>
                <a:moveTo>
                  <a:pt x="3234" y="175"/>
                </a:moveTo>
                <a:lnTo>
                  <a:pt x="3305" y="389"/>
                </a:lnTo>
                <a:lnTo>
                  <a:pt x="3160" y="389"/>
                </a:lnTo>
                <a:lnTo>
                  <a:pt x="3230" y="175"/>
                </a:lnTo>
                <a:lnTo>
                  <a:pt x="3234" y="175"/>
                </a:lnTo>
                <a:close/>
                <a:moveTo>
                  <a:pt x="3061" y="12"/>
                </a:moveTo>
                <a:lnTo>
                  <a:pt x="2821" y="698"/>
                </a:lnTo>
                <a:lnTo>
                  <a:pt x="3083" y="698"/>
                </a:lnTo>
                <a:lnTo>
                  <a:pt x="3129" y="550"/>
                </a:lnTo>
                <a:lnTo>
                  <a:pt x="3335" y="550"/>
                </a:lnTo>
                <a:lnTo>
                  <a:pt x="3382" y="698"/>
                </a:lnTo>
                <a:lnTo>
                  <a:pt x="3658" y="698"/>
                </a:lnTo>
                <a:lnTo>
                  <a:pt x="3414" y="12"/>
                </a:lnTo>
                <a:lnTo>
                  <a:pt x="3061" y="12"/>
                </a:lnTo>
                <a:close/>
                <a:moveTo>
                  <a:pt x="3948" y="171"/>
                </a:moveTo>
                <a:lnTo>
                  <a:pt x="4004" y="171"/>
                </a:lnTo>
                <a:cubicBezTo>
                  <a:pt x="4104" y="171"/>
                  <a:pt x="4126" y="216"/>
                  <a:pt x="4126" y="256"/>
                </a:cubicBezTo>
                <a:cubicBezTo>
                  <a:pt x="4126" y="339"/>
                  <a:pt x="4037" y="341"/>
                  <a:pt x="4005" y="341"/>
                </a:cubicBezTo>
                <a:lnTo>
                  <a:pt x="3948" y="341"/>
                </a:lnTo>
                <a:lnTo>
                  <a:pt x="3948" y="171"/>
                </a:lnTo>
                <a:close/>
                <a:moveTo>
                  <a:pt x="3692" y="12"/>
                </a:moveTo>
                <a:lnTo>
                  <a:pt x="3692" y="698"/>
                </a:lnTo>
                <a:lnTo>
                  <a:pt x="3955" y="698"/>
                </a:lnTo>
                <a:lnTo>
                  <a:pt x="3955" y="500"/>
                </a:lnTo>
                <a:lnTo>
                  <a:pt x="4098" y="500"/>
                </a:lnTo>
                <a:cubicBezTo>
                  <a:pt x="4312" y="500"/>
                  <a:pt x="4390" y="368"/>
                  <a:pt x="4390" y="258"/>
                </a:cubicBezTo>
                <a:cubicBezTo>
                  <a:pt x="4390" y="133"/>
                  <a:pt x="4300" y="12"/>
                  <a:pt x="4094" y="12"/>
                </a:cubicBezTo>
                <a:lnTo>
                  <a:pt x="3692" y="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4" name="Freeform 7"/>
          <p:cNvSpPr>
            <a:spLocks noEditPoints="1"/>
          </p:cNvSpPr>
          <p:nvPr/>
        </p:nvSpPr>
        <p:spPr bwMode="auto">
          <a:xfrm>
            <a:off x="4455821" y="4461042"/>
            <a:ext cx="1705839" cy="103384"/>
          </a:xfrm>
          <a:custGeom>
            <a:avLst/>
            <a:gdLst>
              <a:gd name="T0" fmla="*/ 28 w 4371"/>
              <a:gd name="T1" fmla="*/ 74 h 259"/>
              <a:gd name="T2" fmla="*/ 271 w 4371"/>
              <a:gd name="T3" fmla="*/ 256 h 259"/>
              <a:gd name="T4" fmla="*/ 406 w 4371"/>
              <a:gd name="T5" fmla="*/ 61 h 259"/>
              <a:gd name="T6" fmla="*/ 352 w 4371"/>
              <a:gd name="T7" fmla="*/ 172 h 259"/>
              <a:gd name="T8" fmla="*/ 299 w 4371"/>
              <a:gd name="T9" fmla="*/ 147 h 259"/>
              <a:gd name="T10" fmla="*/ 394 w 4371"/>
              <a:gd name="T11" fmla="*/ 88 h 259"/>
              <a:gd name="T12" fmla="*/ 299 w 4371"/>
              <a:gd name="T13" fmla="*/ 147 h 259"/>
              <a:gd name="T14" fmla="*/ 705 w 4371"/>
              <a:gd name="T15" fmla="*/ 50 h 259"/>
              <a:gd name="T16" fmla="*/ 605 w 4371"/>
              <a:gd name="T17" fmla="*/ 259 h 259"/>
              <a:gd name="T18" fmla="*/ 619 w 4371"/>
              <a:gd name="T19" fmla="*/ 230 h 259"/>
              <a:gd name="T20" fmla="*/ 1033 w 4371"/>
              <a:gd name="T21" fmla="*/ 50 h 259"/>
              <a:gd name="T22" fmla="*/ 899 w 4371"/>
              <a:gd name="T23" fmla="*/ 74 h 259"/>
              <a:gd name="T24" fmla="*/ 1194 w 4371"/>
              <a:gd name="T25" fmla="*/ 50 h 259"/>
              <a:gd name="T26" fmla="*/ 1329 w 4371"/>
              <a:gd name="T27" fmla="*/ 74 h 259"/>
              <a:gd name="T28" fmla="*/ 1194 w 4371"/>
              <a:gd name="T29" fmla="*/ 50 h 259"/>
              <a:gd name="T30" fmla="*/ 1687 w 4371"/>
              <a:gd name="T31" fmla="*/ 256 h 259"/>
              <a:gd name="T32" fmla="*/ 1522 w 4371"/>
              <a:gd name="T33" fmla="*/ 256 h 259"/>
              <a:gd name="T34" fmla="*/ 1602 w 4371"/>
              <a:gd name="T35" fmla="*/ 114 h 259"/>
              <a:gd name="T36" fmla="*/ 1958 w 4371"/>
              <a:gd name="T37" fmla="*/ 50 h 259"/>
              <a:gd name="T38" fmla="*/ 2031 w 4371"/>
              <a:gd name="T39" fmla="*/ 98 h 259"/>
              <a:gd name="T40" fmla="*/ 2101 w 4371"/>
              <a:gd name="T41" fmla="*/ 50 h 259"/>
              <a:gd name="T42" fmla="*/ 2070 w 4371"/>
              <a:gd name="T43" fmla="*/ 79 h 259"/>
              <a:gd name="T44" fmla="*/ 2060 w 4371"/>
              <a:gd name="T45" fmla="*/ 187 h 259"/>
              <a:gd name="T46" fmla="*/ 2010 w 4371"/>
              <a:gd name="T47" fmla="*/ 168 h 259"/>
              <a:gd name="T48" fmla="*/ 1958 w 4371"/>
              <a:gd name="T49" fmla="*/ 50 h 259"/>
              <a:gd name="T50" fmla="*/ 2380 w 4371"/>
              <a:gd name="T51" fmla="*/ 60 h 259"/>
              <a:gd name="T52" fmla="*/ 2378 w 4371"/>
              <a:gd name="T53" fmla="*/ 246 h 259"/>
              <a:gd name="T54" fmla="*/ 2229 w 4371"/>
              <a:gd name="T55" fmla="*/ 155 h 259"/>
              <a:gd name="T56" fmla="*/ 2379 w 4371"/>
              <a:gd name="T57" fmla="*/ 214 h 259"/>
              <a:gd name="T58" fmla="*/ 2328 w 4371"/>
              <a:gd name="T59" fmla="*/ 70 h 259"/>
              <a:gd name="T60" fmla="*/ 2577 w 4371"/>
              <a:gd name="T61" fmla="*/ 50 h 259"/>
              <a:gd name="T62" fmla="*/ 2687 w 4371"/>
              <a:gd name="T63" fmla="*/ 193 h 259"/>
              <a:gd name="T64" fmla="*/ 2747 w 4371"/>
              <a:gd name="T65" fmla="*/ 256 h 259"/>
              <a:gd name="T66" fmla="*/ 2603 w 4371"/>
              <a:gd name="T67" fmla="*/ 80 h 259"/>
              <a:gd name="T68" fmla="*/ 3095 w 4371"/>
              <a:gd name="T69" fmla="*/ 50 h 259"/>
              <a:gd name="T70" fmla="*/ 2960 w 4371"/>
              <a:gd name="T71" fmla="*/ 74 h 259"/>
              <a:gd name="T72" fmla="*/ 3233 w 4371"/>
              <a:gd name="T73" fmla="*/ 256 h 259"/>
              <a:gd name="T74" fmla="*/ 3395 w 4371"/>
              <a:gd name="T75" fmla="*/ 256 h 259"/>
              <a:gd name="T76" fmla="*/ 3233 w 4371"/>
              <a:gd name="T77" fmla="*/ 256 h 259"/>
              <a:gd name="T78" fmla="*/ 3326 w 4371"/>
              <a:gd name="T79" fmla="*/ 71 h 259"/>
              <a:gd name="T80" fmla="*/ 3564 w 4371"/>
              <a:gd name="T81" fmla="*/ 50 h 259"/>
              <a:gd name="T82" fmla="*/ 3698 w 4371"/>
              <a:gd name="T83" fmla="*/ 50 h 259"/>
              <a:gd name="T84" fmla="*/ 3698 w 4371"/>
              <a:gd name="T85" fmla="*/ 159 h 259"/>
              <a:gd name="T86" fmla="*/ 3887 w 4371"/>
              <a:gd name="T87" fmla="*/ 50 h 259"/>
              <a:gd name="T88" fmla="*/ 4049 w 4371"/>
              <a:gd name="T89" fmla="*/ 50 h 259"/>
              <a:gd name="T90" fmla="*/ 3914 w 4371"/>
              <a:gd name="T91" fmla="*/ 256 h 259"/>
              <a:gd name="T92" fmla="*/ 4235 w 4371"/>
              <a:gd name="T93" fmla="*/ 50 h 259"/>
              <a:gd name="T94" fmla="*/ 4371 w 4371"/>
              <a:gd name="T95" fmla="*/ 256 h 259"/>
              <a:gd name="T96" fmla="*/ 4210 w 4371"/>
              <a:gd name="T97" fmla="*/ 256 h 259"/>
              <a:gd name="T98" fmla="*/ 4317 w 4371"/>
              <a:gd name="T99" fmla="*/ 27 h 259"/>
              <a:gd name="T100" fmla="*/ 4264 w 4371"/>
              <a:gd name="T101" fmla="*/ 0 h 259"/>
              <a:gd name="T102" fmla="*/ 4313 w 4371"/>
              <a:gd name="T103" fmla="*/ 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71" h="259">
                <a:moveTo>
                  <a:pt x="0" y="50"/>
                </a:moveTo>
                <a:lnTo>
                  <a:pt x="134" y="50"/>
                </a:lnTo>
                <a:lnTo>
                  <a:pt x="134" y="74"/>
                </a:lnTo>
                <a:lnTo>
                  <a:pt x="28" y="74"/>
                </a:lnTo>
                <a:lnTo>
                  <a:pt x="28" y="256"/>
                </a:lnTo>
                <a:lnTo>
                  <a:pt x="0" y="256"/>
                </a:lnTo>
                <a:lnTo>
                  <a:pt x="0" y="50"/>
                </a:lnTo>
                <a:close/>
                <a:moveTo>
                  <a:pt x="271" y="256"/>
                </a:moveTo>
                <a:lnTo>
                  <a:pt x="271" y="50"/>
                </a:lnTo>
                <a:lnTo>
                  <a:pt x="349" y="50"/>
                </a:lnTo>
                <a:cubicBezTo>
                  <a:pt x="363" y="50"/>
                  <a:pt x="373" y="50"/>
                  <a:pt x="381" y="51"/>
                </a:cubicBezTo>
                <a:cubicBezTo>
                  <a:pt x="391" y="53"/>
                  <a:pt x="399" y="56"/>
                  <a:pt x="406" y="61"/>
                </a:cubicBezTo>
                <a:cubicBezTo>
                  <a:pt x="413" y="66"/>
                  <a:pt x="418" y="72"/>
                  <a:pt x="423" y="81"/>
                </a:cubicBezTo>
                <a:cubicBezTo>
                  <a:pt x="427" y="89"/>
                  <a:pt x="429" y="99"/>
                  <a:pt x="429" y="109"/>
                </a:cubicBezTo>
                <a:cubicBezTo>
                  <a:pt x="429" y="127"/>
                  <a:pt x="423" y="141"/>
                  <a:pt x="412" y="153"/>
                </a:cubicBezTo>
                <a:cubicBezTo>
                  <a:pt x="401" y="166"/>
                  <a:pt x="381" y="172"/>
                  <a:pt x="352" y="172"/>
                </a:cubicBezTo>
                <a:lnTo>
                  <a:pt x="299" y="172"/>
                </a:lnTo>
                <a:lnTo>
                  <a:pt x="299" y="256"/>
                </a:lnTo>
                <a:lnTo>
                  <a:pt x="271" y="256"/>
                </a:lnTo>
                <a:close/>
                <a:moveTo>
                  <a:pt x="299" y="147"/>
                </a:moveTo>
                <a:lnTo>
                  <a:pt x="352" y="147"/>
                </a:lnTo>
                <a:cubicBezTo>
                  <a:pt x="370" y="147"/>
                  <a:pt x="382" y="144"/>
                  <a:pt x="390" y="138"/>
                </a:cubicBezTo>
                <a:cubicBezTo>
                  <a:pt x="397" y="131"/>
                  <a:pt x="401" y="122"/>
                  <a:pt x="401" y="110"/>
                </a:cubicBezTo>
                <a:cubicBezTo>
                  <a:pt x="401" y="101"/>
                  <a:pt x="398" y="94"/>
                  <a:pt x="394" y="88"/>
                </a:cubicBezTo>
                <a:cubicBezTo>
                  <a:pt x="390" y="82"/>
                  <a:pt x="384" y="77"/>
                  <a:pt x="377" y="76"/>
                </a:cubicBezTo>
                <a:cubicBezTo>
                  <a:pt x="372" y="74"/>
                  <a:pt x="364" y="74"/>
                  <a:pt x="351" y="74"/>
                </a:cubicBezTo>
                <a:lnTo>
                  <a:pt x="299" y="74"/>
                </a:lnTo>
                <a:lnTo>
                  <a:pt x="299" y="147"/>
                </a:lnTo>
                <a:close/>
                <a:moveTo>
                  <a:pt x="552" y="50"/>
                </a:moveTo>
                <a:lnTo>
                  <a:pt x="579" y="50"/>
                </a:lnTo>
                <a:lnTo>
                  <a:pt x="647" y="176"/>
                </a:lnTo>
                <a:lnTo>
                  <a:pt x="705" y="50"/>
                </a:lnTo>
                <a:lnTo>
                  <a:pt x="732" y="50"/>
                </a:lnTo>
                <a:lnTo>
                  <a:pt x="655" y="210"/>
                </a:lnTo>
                <a:cubicBezTo>
                  <a:pt x="645" y="230"/>
                  <a:pt x="637" y="243"/>
                  <a:pt x="631" y="249"/>
                </a:cubicBezTo>
                <a:cubicBezTo>
                  <a:pt x="625" y="256"/>
                  <a:pt x="616" y="259"/>
                  <a:pt x="605" y="259"/>
                </a:cubicBezTo>
                <a:cubicBezTo>
                  <a:pt x="598" y="259"/>
                  <a:pt x="589" y="257"/>
                  <a:pt x="579" y="254"/>
                </a:cubicBezTo>
                <a:lnTo>
                  <a:pt x="579" y="230"/>
                </a:lnTo>
                <a:cubicBezTo>
                  <a:pt x="586" y="235"/>
                  <a:pt x="594" y="237"/>
                  <a:pt x="602" y="237"/>
                </a:cubicBezTo>
                <a:cubicBezTo>
                  <a:pt x="609" y="237"/>
                  <a:pt x="614" y="235"/>
                  <a:pt x="619" y="230"/>
                </a:cubicBezTo>
                <a:cubicBezTo>
                  <a:pt x="624" y="226"/>
                  <a:pt x="629" y="216"/>
                  <a:pt x="635" y="201"/>
                </a:cubicBezTo>
                <a:lnTo>
                  <a:pt x="552" y="50"/>
                </a:lnTo>
                <a:close/>
                <a:moveTo>
                  <a:pt x="871" y="50"/>
                </a:moveTo>
                <a:lnTo>
                  <a:pt x="1033" y="50"/>
                </a:lnTo>
                <a:lnTo>
                  <a:pt x="1033" y="256"/>
                </a:lnTo>
                <a:lnTo>
                  <a:pt x="1006" y="256"/>
                </a:lnTo>
                <a:lnTo>
                  <a:pt x="1006" y="74"/>
                </a:lnTo>
                <a:lnTo>
                  <a:pt x="899" y="74"/>
                </a:lnTo>
                <a:lnTo>
                  <a:pt x="899" y="256"/>
                </a:lnTo>
                <a:lnTo>
                  <a:pt x="871" y="256"/>
                </a:lnTo>
                <a:lnTo>
                  <a:pt x="871" y="50"/>
                </a:lnTo>
                <a:close/>
                <a:moveTo>
                  <a:pt x="1194" y="50"/>
                </a:moveTo>
                <a:lnTo>
                  <a:pt x="1356" y="50"/>
                </a:lnTo>
                <a:lnTo>
                  <a:pt x="1356" y="256"/>
                </a:lnTo>
                <a:lnTo>
                  <a:pt x="1329" y="256"/>
                </a:lnTo>
                <a:lnTo>
                  <a:pt x="1329" y="74"/>
                </a:lnTo>
                <a:lnTo>
                  <a:pt x="1221" y="74"/>
                </a:lnTo>
                <a:lnTo>
                  <a:pt x="1221" y="256"/>
                </a:lnTo>
                <a:lnTo>
                  <a:pt x="1194" y="256"/>
                </a:lnTo>
                <a:lnTo>
                  <a:pt x="1194" y="50"/>
                </a:lnTo>
                <a:close/>
                <a:moveTo>
                  <a:pt x="1493" y="256"/>
                </a:moveTo>
                <a:lnTo>
                  <a:pt x="1573" y="50"/>
                </a:lnTo>
                <a:lnTo>
                  <a:pt x="1603" y="50"/>
                </a:lnTo>
                <a:lnTo>
                  <a:pt x="1687" y="256"/>
                </a:lnTo>
                <a:lnTo>
                  <a:pt x="1656" y="256"/>
                </a:lnTo>
                <a:lnTo>
                  <a:pt x="1632" y="193"/>
                </a:lnTo>
                <a:lnTo>
                  <a:pt x="1545" y="193"/>
                </a:lnTo>
                <a:lnTo>
                  <a:pt x="1522" y="256"/>
                </a:lnTo>
                <a:lnTo>
                  <a:pt x="1493" y="256"/>
                </a:lnTo>
                <a:close/>
                <a:moveTo>
                  <a:pt x="1553" y="171"/>
                </a:moveTo>
                <a:lnTo>
                  <a:pt x="1623" y="171"/>
                </a:lnTo>
                <a:lnTo>
                  <a:pt x="1602" y="114"/>
                </a:lnTo>
                <a:cubicBezTo>
                  <a:pt x="1595" y="97"/>
                  <a:pt x="1590" y="82"/>
                  <a:pt x="1587" y="71"/>
                </a:cubicBezTo>
                <a:cubicBezTo>
                  <a:pt x="1584" y="84"/>
                  <a:pt x="1580" y="97"/>
                  <a:pt x="1576" y="111"/>
                </a:cubicBezTo>
                <a:lnTo>
                  <a:pt x="1553" y="171"/>
                </a:lnTo>
                <a:close/>
                <a:moveTo>
                  <a:pt x="1958" y="50"/>
                </a:moveTo>
                <a:lnTo>
                  <a:pt x="1986" y="50"/>
                </a:lnTo>
                <a:lnTo>
                  <a:pt x="1986" y="140"/>
                </a:lnTo>
                <a:cubicBezTo>
                  <a:pt x="1998" y="140"/>
                  <a:pt x="2007" y="138"/>
                  <a:pt x="2012" y="133"/>
                </a:cubicBezTo>
                <a:cubicBezTo>
                  <a:pt x="2017" y="128"/>
                  <a:pt x="2023" y="116"/>
                  <a:pt x="2031" y="98"/>
                </a:cubicBezTo>
                <a:cubicBezTo>
                  <a:pt x="2037" y="84"/>
                  <a:pt x="2042" y="75"/>
                  <a:pt x="2045" y="69"/>
                </a:cubicBezTo>
                <a:cubicBezTo>
                  <a:pt x="2049" y="63"/>
                  <a:pt x="2054" y="59"/>
                  <a:pt x="2061" y="55"/>
                </a:cubicBezTo>
                <a:cubicBezTo>
                  <a:pt x="2068" y="51"/>
                  <a:pt x="2076" y="49"/>
                  <a:pt x="2084" y="49"/>
                </a:cubicBezTo>
                <a:cubicBezTo>
                  <a:pt x="2095" y="49"/>
                  <a:pt x="2100" y="49"/>
                  <a:pt x="2101" y="50"/>
                </a:cubicBezTo>
                <a:lnTo>
                  <a:pt x="2101" y="73"/>
                </a:lnTo>
                <a:cubicBezTo>
                  <a:pt x="2100" y="73"/>
                  <a:pt x="2098" y="73"/>
                  <a:pt x="2095" y="73"/>
                </a:cubicBezTo>
                <a:cubicBezTo>
                  <a:pt x="2092" y="73"/>
                  <a:pt x="2090" y="73"/>
                  <a:pt x="2090" y="73"/>
                </a:cubicBezTo>
                <a:cubicBezTo>
                  <a:pt x="2081" y="73"/>
                  <a:pt x="2074" y="75"/>
                  <a:pt x="2070" y="79"/>
                </a:cubicBezTo>
                <a:cubicBezTo>
                  <a:pt x="2066" y="83"/>
                  <a:pt x="2061" y="92"/>
                  <a:pt x="2055" y="106"/>
                </a:cubicBezTo>
                <a:cubicBezTo>
                  <a:pt x="2049" y="124"/>
                  <a:pt x="2043" y="135"/>
                  <a:pt x="2038" y="139"/>
                </a:cubicBezTo>
                <a:cubicBezTo>
                  <a:pt x="2033" y="144"/>
                  <a:pt x="2027" y="147"/>
                  <a:pt x="2021" y="150"/>
                </a:cubicBezTo>
                <a:cubicBezTo>
                  <a:pt x="2034" y="154"/>
                  <a:pt x="2047" y="166"/>
                  <a:pt x="2060" y="187"/>
                </a:cubicBezTo>
                <a:lnTo>
                  <a:pt x="2103" y="256"/>
                </a:lnTo>
                <a:lnTo>
                  <a:pt x="2069" y="256"/>
                </a:lnTo>
                <a:lnTo>
                  <a:pt x="2034" y="200"/>
                </a:lnTo>
                <a:cubicBezTo>
                  <a:pt x="2025" y="184"/>
                  <a:pt x="2017" y="174"/>
                  <a:pt x="2010" y="168"/>
                </a:cubicBezTo>
                <a:cubicBezTo>
                  <a:pt x="2004" y="162"/>
                  <a:pt x="1996" y="159"/>
                  <a:pt x="1986" y="159"/>
                </a:cubicBezTo>
                <a:lnTo>
                  <a:pt x="1986" y="256"/>
                </a:lnTo>
                <a:lnTo>
                  <a:pt x="1958" y="256"/>
                </a:lnTo>
                <a:lnTo>
                  <a:pt x="1958" y="50"/>
                </a:lnTo>
                <a:close/>
                <a:moveTo>
                  <a:pt x="2229" y="155"/>
                </a:moveTo>
                <a:cubicBezTo>
                  <a:pt x="2229" y="121"/>
                  <a:pt x="2239" y="94"/>
                  <a:pt x="2257" y="75"/>
                </a:cubicBezTo>
                <a:cubicBezTo>
                  <a:pt x="2275" y="56"/>
                  <a:pt x="2299" y="46"/>
                  <a:pt x="2328" y="46"/>
                </a:cubicBezTo>
                <a:cubicBezTo>
                  <a:pt x="2347" y="46"/>
                  <a:pt x="2364" y="51"/>
                  <a:pt x="2380" y="60"/>
                </a:cubicBezTo>
                <a:cubicBezTo>
                  <a:pt x="2395" y="69"/>
                  <a:pt x="2407" y="81"/>
                  <a:pt x="2415" y="98"/>
                </a:cubicBezTo>
                <a:cubicBezTo>
                  <a:pt x="2423" y="114"/>
                  <a:pt x="2427" y="132"/>
                  <a:pt x="2427" y="153"/>
                </a:cubicBezTo>
                <a:cubicBezTo>
                  <a:pt x="2427" y="174"/>
                  <a:pt x="2423" y="193"/>
                  <a:pt x="2414" y="209"/>
                </a:cubicBezTo>
                <a:cubicBezTo>
                  <a:pt x="2406" y="226"/>
                  <a:pt x="2394" y="238"/>
                  <a:pt x="2378" y="246"/>
                </a:cubicBezTo>
                <a:cubicBezTo>
                  <a:pt x="2363" y="255"/>
                  <a:pt x="2346" y="259"/>
                  <a:pt x="2328" y="259"/>
                </a:cubicBezTo>
                <a:cubicBezTo>
                  <a:pt x="2309" y="259"/>
                  <a:pt x="2291" y="254"/>
                  <a:pt x="2276" y="245"/>
                </a:cubicBezTo>
                <a:cubicBezTo>
                  <a:pt x="2261" y="236"/>
                  <a:pt x="2249" y="223"/>
                  <a:pt x="2241" y="207"/>
                </a:cubicBezTo>
                <a:cubicBezTo>
                  <a:pt x="2233" y="191"/>
                  <a:pt x="2229" y="173"/>
                  <a:pt x="2229" y="155"/>
                </a:cubicBezTo>
                <a:close/>
                <a:moveTo>
                  <a:pt x="2258" y="156"/>
                </a:moveTo>
                <a:cubicBezTo>
                  <a:pt x="2258" y="181"/>
                  <a:pt x="2264" y="200"/>
                  <a:pt x="2278" y="214"/>
                </a:cubicBezTo>
                <a:cubicBezTo>
                  <a:pt x="2291" y="229"/>
                  <a:pt x="2308" y="236"/>
                  <a:pt x="2328" y="236"/>
                </a:cubicBezTo>
                <a:cubicBezTo>
                  <a:pt x="2349" y="236"/>
                  <a:pt x="2365" y="229"/>
                  <a:pt x="2379" y="214"/>
                </a:cubicBezTo>
                <a:cubicBezTo>
                  <a:pt x="2392" y="200"/>
                  <a:pt x="2399" y="179"/>
                  <a:pt x="2399" y="153"/>
                </a:cubicBezTo>
                <a:cubicBezTo>
                  <a:pt x="2399" y="136"/>
                  <a:pt x="2396" y="122"/>
                  <a:pt x="2390" y="109"/>
                </a:cubicBezTo>
                <a:cubicBezTo>
                  <a:pt x="2384" y="97"/>
                  <a:pt x="2376" y="87"/>
                  <a:pt x="2365" y="80"/>
                </a:cubicBezTo>
                <a:cubicBezTo>
                  <a:pt x="2354" y="73"/>
                  <a:pt x="2342" y="70"/>
                  <a:pt x="2328" y="70"/>
                </a:cubicBezTo>
                <a:cubicBezTo>
                  <a:pt x="2309" y="70"/>
                  <a:pt x="2292" y="76"/>
                  <a:pt x="2278" y="90"/>
                </a:cubicBezTo>
                <a:cubicBezTo>
                  <a:pt x="2265" y="103"/>
                  <a:pt x="2258" y="125"/>
                  <a:pt x="2258" y="156"/>
                </a:cubicBezTo>
                <a:close/>
                <a:moveTo>
                  <a:pt x="2577" y="256"/>
                </a:moveTo>
                <a:lnTo>
                  <a:pt x="2577" y="50"/>
                </a:lnTo>
                <a:lnTo>
                  <a:pt x="2618" y="50"/>
                </a:lnTo>
                <a:lnTo>
                  <a:pt x="2666" y="195"/>
                </a:lnTo>
                <a:cubicBezTo>
                  <a:pt x="2671" y="209"/>
                  <a:pt x="2674" y="219"/>
                  <a:pt x="2676" y="226"/>
                </a:cubicBezTo>
                <a:cubicBezTo>
                  <a:pt x="2679" y="219"/>
                  <a:pt x="2682" y="207"/>
                  <a:pt x="2687" y="193"/>
                </a:cubicBezTo>
                <a:lnTo>
                  <a:pt x="2737" y="50"/>
                </a:lnTo>
                <a:lnTo>
                  <a:pt x="2774" y="50"/>
                </a:lnTo>
                <a:lnTo>
                  <a:pt x="2774" y="256"/>
                </a:lnTo>
                <a:lnTo>
                  <a:pt x="2747" y="256"/>
                </a:lnTo>
                <a:lnTo>
                  <a:pt x="2747" y="83"/>
                </a:lnTo>
                <a:lnTo>
                  <a:pt x="2687" y="256"/>
                </a:lnTo>
                <a:lnTo>
                  <a:pt x="2663" y="256"/>
                </a:lnTo>
                <a:lnTo>
                  <a:pt x="2603" y="80"/>
                </a:lnTo>
                <a:lnTo>
                  <a:pt x="2603" y="256"/>
                </a:lnTo>
                <a:lnTo>
                  <a:pt x="2577" y="256"/>
                </a:lnTo>
                <a:close/>
                <a:moveTo>
                  <a:pt x="2933" y="50"/>
                </a:moveTo>
                <a:lnTo>
                  <a:pt x="3095" y="50"/>
                </a:lnTo>
                <a:lnTo>
                  <a:pt x="3095" y="256"/>
                </a:lnTo>
                <a:lnTo>
                  <a:pt x="3068" y="256"/>
                </a:lnTo>
                <a:lnTo>
                  <a:pt x="3068" y="74"/>
                </a:lnTo>
                <a:lnTo>
                  <a:pt x="2960" y="74"/>
                </a:lnTo>
                <a:lnTo>
                  <a:pt x="2960" y="256"/>
                </a:lnTo>
                <a:lnTo>
                  <a:pt x="2933" y="256"/>
                </a:lnTo>
                <a:lnTo>
                  <a:pt x="2933" y="50"/>
                </a:lnTo>
                <a:close/>
                <a:moveTo>
                  <a:pt x="3233" y="256"/>
                </a:moveTo>
                <a:lnTo>
                  <a:pt x="3312" y="50"/>
                </a:lnTo>
                <a:lnTo>
                  <a:pt x="3342" y="50"/>
                </a:lnTo>
                <a:lnTo>
                  <a:pt x="3426" y="256"/>
                </a:lnTo>
                <a:lnTo>
                  <a:pt x="3395" y="256"/>
                </a:lnTo>
                <a:lnTo>
                  <a:pt x="3371" y="193"/>
                </a:lnTo>
                <a:lnTo>
                  <a:pt x="3284" y="193"/>
                </a:lnTo>
                <a:lnTo>
                  <a:pt x="3262" y="256"/>
                </a:lnTo>
                <a:lnTo>
                  <a:pt x="3233" y="256"/>
                </a:lnTo>
                <a:close/>
                <a:moveTo>
                  <a:pt x="3292" y="171"/>
                </a:moveTo>
                <a:lnTo>
                  <a:pt x="3363" y="171"/>
                </a:lnTo>
                <a:lnTo>
                  <a:pt x="3341" y="114"/>
                </a:lnTo>
                <a:cubicBezTo>
                  <a:pt x="3334" y="97"/>
                  <a:pt x="3330" y="82"/>
                  <a:pt x="3326" y="71"/>
                </a:cubicBezTo>
                <a:cubicBezTo>
                  <a:pt x="3323" y="84"/>
                  <a:pt x="3320" y="97"/>
                  <a:pt x="3315" y="111"/>
                </a:cubicBezTo>
                <a:lnTo>
                  <a:pt x="3292" y="171"/>
                </a:lnTo>
                <a:close/>
                <a:moveTo>
                  <a:pt x="3564" y="256"/>
                </a:moveTo>
                <a:lnTo>
                  <a:pt x="3564" y="50"/>
                </a:lnTo>
                <a:lnTo>
                  <a:pt x="3592" y="50"/>
                </a:lnTo>
                <a:lnTo>
                  <a:pt x="3592" y="134"/>
                </a:lnTo>
                <a:lnTo>
                  <a:pt x="3698" y="134"/>
                </a:lnTo>
                <a:lnTo>
                  <a:pt x="3698" y="50"/>
                </a:lnTo>
                <a:lnTo>
                  <a:pt x="3726" y="50"/>
                </a:lnTo>
                <a:lnTo>
                  <a:pt x="3726" y="256"/>
                </a:lnTo>
                <a:lnTo>
                  <a:pt x="3698" y="256"/>
                </a:lnTo>
                <a:lnTo>
                  <a:pt x="3698" y="159"/>
                </a:lnTo>
                <a:lnTo>
                  <a:pt x="3592" y="159"/>
                </a:lnTo>
                <a:lnTo>
                  <a:pt x="3592" y="256"/>
                </a:lnTo>
                <a:lnTo>
                  <a:pt x="3564" y="256"/>
                </a:lnTo>
                <a:close/>
                <a:moveTo>
                  <a:pt x="3887" y="50"/>
                </a:moveTo>
                <a:lnTo>
                  <a:pt x="3912" y="50"/>
                </a:lnTo>
                <a:lnTo>
                  <a:pt x="3912" y="213"/>
                </a:lnTo>
                <a:lnTo>
                  <a:pt x="4022" y="50"/>
                </a:lnTo>
                <a:lnTo>
                  <a:pt x="4049" y="50"/>
                </a:lnTo>
                <a:lnTo>
                  <a:pt x="4049" y="256"/>
                </a:lnTo>
                <a:lnTo>
                  <a:pt x="4024" y="256"/>
                </a:lnTo>
                <a:lnTo>
                  <a:pt x="4024" y="93"/>
                </a:lnTo>
                <a:lnTo>
                  <a:pt x="3914" y="256"/>
                </a:lnTo>
                <a:lnTo>
                  <a:pt x="3887" y="256"/>
                </a:lnTo>
                <a:lnTo>
                  <a:pt x="3887" y="50"/>
                </a:lnTo>
                <a:close/>
                <a:moveTo>
                  <a:pt x="4210" y="50"/>
                </a:moveTo>
                <a:lnTo>
                  <a:pt x="4235" y="50"/>
                </a:lnTo>
                <a:lnTo>
                  <a:pt x="4235" y="213"/>
                </a:lnTo>
                <a:lnTo>
                  <a:pt x="4344" y="50"/>
                </a:lnTo>
                <a:lnTo>
                  <a:pt x="4371" y="50"/>
                </a:lnTo>
                <a:lnTo>
                  <a:pt x="4371" y="256"/>
                </a:lnTo>
                <a:lnTo>
                  <a:pt x="4347" y="256"/>
                </a:lnTo>
                <a:lnTo>
                  <a:pt x="4347" y="93"/>
                </a:lnTo>
                <a:lnTo>
                  <a:pt x="4237" y="256"/>
                </a:lnTo>
                <a:lnTo>
                  <a:pt x="4210" y="256"/>
                </a:lnTo>
                <a:lnTo>
                  <a:pt x="4210" y="50"/>
                </a:lnTo>
                <a:close/>
                <a:moveTo>
                  <a:pt x="4313" y="0"/>
                </a:moveTo>
                <a:lnTo>
                  <a:pt x="4330" y="0"/>
                </a:lnTo>
                <a:cubicBezTo>
                  <a:pt x="4329" y="12"/>
                  <a:pt x="4324" y="21"/>
                  <a:pt x="4317" y="27"/>
                </a:cubicBezTo>
                <a:cubicBezTo>
                  <a:pt x="4310" y="34"/>
                  <a:pt x="4300" y="37"/>
                  <a:pt x="4288" y="37"/>
                </a:cubicBezTo>
                <a:cubicBezTo>
                  <a:pt x="4276" y="37"/>
                  <a:pt x="4267" y="34"/>
                  <a:pt x="4260" y="27"/>
                </a:cubicBezTo>
                <a:cubicBezTo>
                  <a:pt x="4252" y="21"/>
                  <a:pt x="4248" y="12"/>
                  <a:pt x="4247" y="0"/>
                </a:cubicBezTo>
                <a:lnTo>
                  <a:pt x="4264" y="0"/>
                </a:lnTo>
                <a:cubicBezTo>
                  <a:pt x="4265" y="6"/>
                  <a:pt x="4268" y="11"/>
                  <a:pt x="4272" y="14"/>
                </a:cubicBezTo>
                <a:cubicBezTo>
                  <a:pt x="4276" y="18"/>
                  <a:pt x="4281" y="19"/>
                  <a:pt x="4288" y="19"/>
                </a:cubicBezTo>
                <a:cubicBezTo>
                  <a:pt x="4295" y="19"/>
                  <a:pt x="4301" y="18"/>
                  <a:pt x="4305" y="15"/>
                </a:cubicBezTo>
                <a:cubicBezTo>
                  <a:pt x="4309" y="12"/>
                  <a:pt x="4311" y="7"/>
                  <a:pt x="431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" y="1171872"/>
            <a:ext cx="10680192" cy="4273296"/>
          </a:xfrm>
          <a:prstGeom prst="rect">
            <a:avLst/>
          </a:prstGeom>
        </p:spPr>
      </p:pic>
      <p:sp>
        <p:nvSpPr>
          <p:cNvPr id="4" name="AutoShape 5"/>
          <p:cNvSpPr>
            <a:spLocks noChangeAspect="1" noChangeArrowheads="1" noTextEdit="1"/>
          </p:cNvSpPr>
          <p:nvPr/>
        </p:nvSpPr>
        <p:spPr bwMode="auto">
          <a:xfrm>
            <a:off x="701675" y="1174750"/>
            <a:ext cx="1005840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447677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6 w 5124"/>
              <a:gd name="T3" fmla="*/ 0 h 3173"/>
              <a:gd name="T4" fmla="*/ 5124 w 5124"/>
              <a:gd name="T5" fmla="*/ 0 h 3173"/>
              <a:gd name="T6" fmla="*/ 4428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6" y="0"/>
                </a:lnTo>
                <a:lnTo>
                  <a:pt x="5124" y="0"/>
                </a:lnTo>
                <a:lnTo>
                  <a:pt x="4428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36602" y="6692371"/>
            <a:ext cx="116378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Процессный подход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923927" y="6805083"/>
            <a:ext cx="80791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к управлению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28" name="Freeform 11"/>
          <p:cNvSpPr>
            <a:spLocks noEditPoints="1"/>
          </p:cNvSpPr>
          <p:nvPr/>
        </p:nvSpPr>
        <p:spPr bwMode="auto">
          <a:xfrm>
            <a:off x="1212852" y="6284383"/>
            <a:ext cx="252413" cy="255588"/>
          </a:xfrm>
          <a:custGeom>
            <a:avLst/>
            <a:gdLst>
              <a:gd name="T0" fmla="*/ 150 w 716"/>
              <a:gd name="T1" fmla="*/ 281 h 724"/>
              <a:gd name="T2" fmla="*/ 208 w 716"/>
              <a:gd name="T3" fmla="*/ 201 h 724"/>
              <a:gd name="T4" fmla="*/ 301 w 716"/>
              <a:gd name="T5" fmla="*/ 192 h 724"/>
              <a:gd name="T6" fmla="*/ 449 w 716"/>
              <a:gd name="T7" fmla="*/ 130 h 724"/>
              <a:gd name="T8" fmla="*/ 350 w 716"/>
              <a:gd name="T9" fmla="*/ 33 h 724"/>
              <a:gd name="T10" fmla="*/ 76 w 716"/>
              <a:gd name="T11" fmla="*/ 253 h 724"/>
              <a:gd name="T12" fmla="*/ 468 w 716"/>
              <a:gd name="T13" fmla="*/ 168 h 724"/>
              <a:gd name="T14" fmla="*/ 574 w 716"/>
              <a:gd name="T15" fmla="*/ 306 h 724"/>
              <a:gd name="T16" fmla="*/ 645 w 716"/>
              <a:gd name="T17" fmla="*/ 438 h 724"/>
              <a:gd name="T18" fmla="*/ 699 w 716"/>
              <a:gd name="T19" fmla="*/ 307 h 724"/>
              <a:gd name="T20" fmla="*/ 604 w 716"/>
              <a:gd name="T21" fmla="*/ 181 h 724"/>
              <a:gd name="T22" fmla="*/ 468 w 716"/>
              <a:gd name="T23" fmla="*/ 168 h 724"/>
              <a:gd name="T24" fmla="*/ 628 w 716"/>
              <a:gd name="T25" fmla="*/ 508 h 724"/>
              <a:gd name="T26" fmla="*/ 556 w 716"/>
              <a:gd name="T27" fmla="*/ 474 h 724"/>
              <a:gd name="T28" fmla="*/ 368 w 716"/>
              <a:gd name="T29" fmla="*/ 546 h 724"/>
              <a:gd name="T30" fmla="*/ 373 w 716"/>
              <a:gd name="T31" fmla="*/ 700 h 724"/>
              <a:gd name="T32" fmla="*/ 420 w 716"/>
              <a:gd name="T33" fmla="*/ 665 h 724"/>
              <a:gd name="T34" fmla="*/ 193 w 716"/>
              <a:gd name="T35" fmla="*/ 436 h 724"/>
              <a:gd name="T36" fmla="*/ 75 w 716"/>
              <a:gd name="T37" fmla="*/ 334 h 724"/>
              <a:gd name="T38" fmla="*/ 23 w 716"/>
              <a:gd name="T39" fmla="*/ 466 h 724"/>
              <a:gd name="T40" fmla="*/ 218 w 716"/>
              <a:gd name="T41" fmla="*/ 633 h 724"/>
              <a:gd name="T42" fmla="*/ 162 w 716"/>
              <a:gd name="T43" fmla="*/ 468 h 724"/>
              <a:gd name="T44" fmla="*/ 442 w 716"/>
              <a:gd name="T45" fmla="*/ 345 h 724"/>
              <a:gd name="T46" fmla="*/ 461 w 716"/>
              <a:gd name="T47" fmla="*/ 368 h 724"/>
              <a:gd name="T48" fmla="*/ 279 w 716"/>
              <a:gd name="T49" fmla="*/ 388 h 724"/>
              <a:gd name="T50" fmla="*/ 259 w 716"/>
              <a:gd name="T51" fmla="*/ 365 h 724"/>
              <a:gd name="T52" fmla="*/ 279 w 716"/>
              <a:gd name="T53" fmla="*/ 263 h 724"/>
              <a:gd name="T54" fmla="*/ 461 w 716"/>
              <a:gd name="T55" fmla="*/ 282 h 724"/>
              <a:gd name="T56" fmla="*/ 442 w 716"/>
              <a:gd name="T57" fmla="*/ 306 h 724"/>
              <a:gd name="T58" fmla="*/ 259 w 716"/>
              <a:gd name="T59" fmla="*/ 286 h 724"/>
              <a:gd name="T60" fmla="*/ 279 w 716"/>
              <a:gd name="T61" fmla="*/ 263 h 724"/>
              <a:gd name="T62" fmla="*/ 442 w 716"/>
              <a:gd name="T63" fmla="*/ 426 h 724"/>
              <a:gd name="T64" fmla="*/ 461 w 716"/>
              <a:gd name="T65" fmla="*/ 449 h 724"/>
              <a:gd name="T66" fmla="*/ 279 w 716"/>
              <a:gd name="T67" fmla="*/ 469 h 724"/>
              <a:gd name="T68" fmla="*/ 259 w 716"/>
              <a:gd name="T69" fmla="*/ 445 h 7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16" h="724">
                <a:moveTo>
                  <a:pt x="86" y="267"/>
                </a:moveTo>
                <a:cubicBezTo>
                  <a:pt x="114" y="258"/>
                  <a:pt x="129" y="269"/>
                  <a:pt x="150" y="281"/>
                </a:cubicBezTo>
                <a:cubicBezTo>
                  <a:pt x="159" y="273"/>
                  <a:pt x="168" y="251"/>
                  <a:pt x="176" y="240"/>
                </a:cubicBezTo>
                <a:cubicBezTo>
                  <a:pt x="186" y="224"/>
                  <a:pt x="196" y="213"/>
                  <a:pt x="208" y="201"/>
                </a:cubicBezTo>
                <a:cubicBezTo>
                  <a:pt x="225" y="185"/>
                  <a:pt x="268" y="154"/>
                  <a:pt x="300" y="151"/>
                </a:cubicBezTo>
                <a:lnTo>
                  <a:pt x="301" y="192"/>
                </a:lnTo>
                <a:cubicBezTo>
                  <a:pt x="311" y="216"/>
                  <a:pt x="328" y="200"/>
                  <a:pt x="380" y="170"/>
                </a:cubicBezTo>
                <a:cubicBezTo>
                  <a:pt x="402" y="158"/>
                  <a:pt x="428" y="143"/>
                  <a:pt x="449" y="130"/>
                </a:cubicBezTo>
                <a:cubicBezTo>
                  <a:pt x="463" y="121"/>
                  <a:pt x="468" y="104"/>
                  <a:pt x="453" y="95"/>
                </a:cubicBezTo>
                <a:lnTo>
                  <a:pt x="350" y="33"/>
                </a:lnTo>
                <a:cubicBezTo>
                  <a:pt x="296" y="0"/>
                  <a:pt x="301" y="30"/>
                  <a:pt x="300" y="66"/>
                </a:cubicBezTo>
                <a:cubicBezTo>
                  <a:pt x="203" y="87"/>
                  <a:pt x="101" y="166"/>
                  <a:pt x="76" y="253"/>
                </a:cubicBezTo>
                <a:cubicBezTo>
                  <a:pt x="71" y="273"/>
                  <a:pt x="68" y="274"/>
                  <a:pt x="86" y="267"/>
                </a:cubicBezTo>
                <a:close/>
                <a:moveTo>
                  <a:pt x="468" y="168"/>
                </a:moveTo>
                <a:cubicBezTo>
                  <a:pt x="481" y="178"/>
                  <a:pt x="492" y="184"/>
                  <a:pt x="503" y="193"/>
                </a:cubicBezTo>
                <a:cubicBezTo>
                  <a:pt x="531" y="216"/>
                  <a:pt x="575" y="271"/>
                  <a:pt x="574" y="306"/>
                </a:cubicBezTo>
                <a:cubicBezTo>
                  <a:pt x="501" y="307"/>
                  <a:pt x="520" y="322"/>
                  <a:pt x="551" y="377"/>
                </a:cubicBezTo>
                <a:cubicBezTo>
                  <a:pt x="597" y="459"/>
                  <a:pt x="609" y="499"/>
                  <a:pt x="645" y="438"/>
                </a:cubicBezTo>
                <a:cubicBezTo>
                  <a:pt x="664" y="406"/>
                  <a:pt x="685" y="373"/>
                  <a:pt x="703" y="341"/>
                </a:cubicBezTo>
                <a:cubicBezTo>
                  <a:pt x="714" y="319"/>
                  <a:pt x="716" y="308"/>
                  <a:pt x="699" y="307"/>
                </a:cubicBezTo>
                <a:lnTo>
                  <a:pt x="661" y="306"/>
                </a:lnTo>
                <a:cubicBezTo>
                  <a:pt x="645" y="251"/>
                  <a:pt x="633" y="222"/>
                  <a:pt x="604" y="181"/>
                </a:cubicBezTo>
                <a:cubicBezTo>
                  <a:pt x="585" y="155"/>
                  <a:pt x="539" y="112"/>
                  <a:pt x="503" y="98"/>
                </a:cubicBezTo>
                <a:cubicBezTo>
                  <a:pt x="506" y="152"/>
                  <a:pt x="489" y="145"/>
                  <a:pt x="468" y="168"/>
                </a:cubicBezTo>
                <a:close/>
                <a:moveTo>
                  <a:pt x="420" y="665"/>
                </a:moveTo>
                <a:cubicBezTo>
                  <a:pt x="503" y="649"/>
                  <a:pt x="604" y="580"/>
                  <a:pt x="628" y="508"/>
                </a:cubicBezTo>
                <a:cubicBezTo>
                  <a:pt x="610" y="510"/>
                  <a:pt x="595" y="507"/>
                  <a:pt x="584" y="500"/>
                </a:cubicBezTo>
                <a:cubicBezTo>
                  <a:pt x="567" y="491"/>
                  <a:pt x="569" y="482"/>
                  <a:pt x="556" y="474"/>
                </a:cubicBezTo>
                <a:cubicBezTo>
                  <a:pt x="537" y="512"/>
                  <a:pt x="476" y="574"/>
                  <a:pt x="421" y="580"/>
                </a:cubicBezTo>
                <a:cubicBezTo>
                  <a:pt x="418" y="540"/>
                  <a:pt x="426" y="511"/>
                  <a:pt x="368" y="546"/>
                </a:cubicBezTo>
                <a:cubicBezTo>
                  <a:pt x="282" y="598"/>
                  <a:pt x="219" y="610"/>
                  <a:pt x="292" y="652"/>
                </a:cubicBezTo>
                <a:lnTo>
                  <a:pt x="373" y="700"/>
                </a:lnTo>
                <a:cubicBezTo>
                  <a:pt x="392" y="712"/>
                  <a:pt x="408" y="724"/>
                  <a:pt x="419" y="706"/>
                </a:cubicBezTo>
                <a:lnTo>
                  <a:pt x="420" y="665"/>
                </a:lnTo>
                <a:close/>
                <a:moveTo>
                  <a:pt x="162" y="468"/>
                </a:moveTo>
                <a:cubicBezTo>
                  <a:pt x="185" y="465"/>
                  <a:pt x="206" y="464"/>
                  <a:pt x="193" y="436"/>
                </a:cubicBezTo>
                <a:cubicBezTo>
                  <a:pt x="187" y="423"/>
                  <a:pt x="122" y="311"/>
                  <a:pt x="113" y="308"/>
                </a:cubicBezTo>
                <a:cubicBezTo>
                  <a:pt x="98" y="302"/>
                  <a:pt x="86" y="315"/>
                  <a:pt x="75" y="334"/>
                </a:cubicBezTo>
                <a:cubicBezTo>
                  <a:pt x="57" y="365"/>
                  <a:pt x="40" y="394"/>
                  <a:pt x="21" y="425"/>
                </a:cubicBezTo>
                <a:cubicBezTo>
                  <a:pt x="5" y="450"/>
                  <a:pt x="0" y="463"/>
                  <a:pt x="23" y="466"/>
                </a:cubicBezTo>
                <a:lnTo>
                  <a:pt x="72" y="467"/>
                </a:lnTo>
                <a:cubicBezTo>
                  <a:pt x="93" y="531"/>
                  <a:pt x="157" y="611"/>
                  <a:pt x="218" y="633"/>
                </a:cubicBezTo>
                <a:cubicBezTo>
                  <a:pt x="214" y="581"/>
                  <a:pt x="233" y="587"/>
                  <a:pt x="253" y="563"/>
                </a:cubicBezTo>
                <a:cubicBezTo>
                  <a:pt x="221" y="544"/>
                  <a:pt x="172" y="505"/>
                  <a:pt x="162" y="468"/>
                </a:cubicBezTo>
                <a:close/>
                <a:moveTo>
                  <a:pt x="279" y="345"/>
                </a:moveTo>
                <a:lnTo>
                  <a:pt x="442" y="345"/>
                </a:lnTo>
                <a:cubicBezTo>
                  <a:pt x="453" y="345"/>
                  <a:pt x="461" y="354"/>
                  <a:pt x="461" y="365"/>
                </a:cubicBezTo>
                <a:lnTo>
                  <a:pt x="461" y="368"/>
                </a:lnTo>
                <a:cubicBezTo>
                  <a:pt x="461" y="379"/>
                  <a:pt x="453" y="388"/>
                  <a:pt x="442" y="388"/>
                </a:cubicBezTo>
                <a:lnTo>
                  <a:pt x="279" y="388"/>
                </a:lnTo>
                <a:cubicBezTo>
                  <a:pt x="268" y="388"/>
                  <a:pt x="259" y="379"/>
                  <a:pt x="259" y="368"/>
                </a:cubicBezTo>
                <a:lnTo>
                  <a:pt x="259" y="365"/>
                </a:lnTo>
                <a:cubicBezTo>
                  <a:pt x="259" y="354"/>
                  <a:pt x="268" y="345"/>
                  <a:pt x="279" y="345"/>
                </a:cubicBezTo>
                <a:close/>
                <a:moveTo>
                  <a:pt x="279" y="263"/>
                </a:moveTo>
                <a:lnTo>
                  <a:pt x="442" y="263"/>
                </a:lnTo>
                <a:cubicBezTo>
                  <a:pt x="453" y="263"/>
                  <a:pt x="461" y="272"/>
                  <a:pt x="461" y="282"/>
                </a:cubicBezTo>
                <a:lnTo>
                  <a:pt x="461" y="286"/>
                </a:lnTo>
                <a:cubicBezTo>
                  <a:pt x="461" y="297"/>
                  <a:pt x="453" y="306"/>
                  <a:pt x="442" y="306"/>
                </a:cubicBezTo>
                <a:lnTo>
                  <a:pt x="279" y="306"/>
                </a:lnTo>
                <a:cubicBezTo>
                  <a:pt x="268" y="306"/>
                  <a:pt x="259" y="297"/>
                  <a:pt x="259" y="286"/>
                </a:cubicBezTo>
                <a:lnTo>
                  <a:pt x="259" y="282"/>
                </a:lnTo>
                <a:cubicBezTo>
                  <a:pt x="259" y="272"/>
                  <a:pt x="268" y="263"/>
                  <a:pt x="279" y="263"/>
                </a:cubicBezTo>
                <a:close/>
                <a:moveTo>
                  <a:pt x="279" y="426"/>
                </a:moveTo>
                <a:lnTo>
                  <a:pt x="442" y="426"/>
                </a:lnTo>
                <a:cubicBezTo>
                  <a:pt x="453" y="426"/>
                  <a:pt x="461" y="435"/>
                  <a:pt x="461" y="445"/>
                </a:cubicBezTo>
                <a:lnTo>
                  <a:pt x="461" y="449"/>
                </a:lnTo>
                <a:cubicBezTo>
                  <a:pt x="461" y="460"/>
                  <a:pt x="453" y="469"/>
                  <a:pt x="442" y="469"/>
                </a:cubicBezTo>
                <a:lnTo>
                  <a:pt x="279" y="469"/>
                </a:lnTo>
                <a:cubicBezTo>
                  <a:pt x="268" y="469"/>
                  <a:pt x="259" y="460"/>
                  <a:pt x="259" y="449"/>
                </a:cubicBezTo>
                <a:lnTo>
                  <a:pt x="259" y="445"/>
                </a:lnTo>
                <a:cubicBezTo>
                  <a:pt x="259" y="435"/>
                  <a:pt x="268" y="426"/>
                  <a:pt x="279" y="426"/>
                </a:cubicBezTo>
                <a:close/>
              </a:path>
            </a:pathLst>
          </a:custGeom>
          <a:noFill/>
          <a:ln w="9525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12"/>
          <p:cNvSpPr>
            <a:spLocks/>
          </p:cNvSpPr>
          <p:nvPr/>
        </p:nvSpPr>
        <p:spPr bwMode="auto">
          <a:xfrm>
            <a:off x="3659190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6 w 5124"/>
              <a:gd name="T3" fmla="*/ 0 h 3173"/>
              <a:gd name="T4" fmla="*/ 5124 w 5124"/>
              <a:gd name="T5" fmla="*/ 0 h 3173"/>
              <a:gd name="T6" fmla="*/ 4428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6" y="0"/>
                </a:lnTo>
                <a:lnTo>
                  <a:pt x="5124" y="0"/>
                </a:lnTo>
                <a:lnTo>
                  <a:pt x="4428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3957640" y="6692371"/>
            <a:ext cx="118782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Система внутренних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4005265" y="6795558"/>
            <a:ext cx="11140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и внешних аудитов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52" name="Freeform 15"/>
          <p:cNvSpPr>
            <a:spLocks noEditPoints="1"/>
          </p:cNvSpPr>
          <p:nvPr/>
        </p:nvSpPr>
        <p:spPr bwMode="auto">
          <a:xfrm>
            <a:off x="4456115" y="6284383"/>
            <a:ext cx="276225" cy="273050"/>
          </a:xfrm>
          <a:custGeom>
            <a:avLst/>
            <a:gdLst>
              <a:gd name="T0" fmla="*/ 468 w 783"/>
              <a:gd name="T1" fmla="*/ 699 h 775"/>
              <a:gd name="T2" fmla="*/ 208 w 783"/>
              <a:gd name="T3" fmla="*/ 575 h 775"/>
              <a:gd name="T4" fmla="*/ 108 w 783"/>
              <a:gd name="T5" fmla="*/ 601 h 775"/>
              <a:gd name="T6" fmla="*/ 236 w 783"/>
              <a:gd name="T7" fmla="*/ 601 h 775"/>
              <a:gd name="T8" fmla="*/ 132 w 783"/>
              <a:gd name="T9" fmla="*/ 596 h 775"/>
              <a:gd name="T10" fmla="*/ 132 w 783"/>
              <a:gd name="T11" fmla="*/ 596 h 775"/>
              <a:gd name="T12" fmla="*/ 282 w 783"/>
              <a:gd name="T13" fmla="*/ 596 h 775"/>
              <a:gd name="T14" fmla="*/ 642 w 783"/>
              <a:gd name="T15" fmla="*/ 233 h 775"/>
              <a:gd name="T16" fmla="*/ 169 w 783"/>
              <a:gd name="T17" fmla="*/ 161 h 775"/>
              <a:gd name="T18" fmla="*/ 238 w 783"/>
              <a:gd name="T19" fmla="*/ 142 h 775"/>
              <a:gd name="T20" fmla="*/ 486 w 783"/>
              <a:gd name="T21" fmla="*/ 410 h 775"/>
              <a:gd name="T22" fmla="*/ 633 w 783"/>
              <a:gd name="T23" fmla="*/ 183 h 775"/>
              <a:gd name="T24" fmla="*/ 554 w 783"/>
              <a:gd name="T25" fmla="*/ 424 h 775"/>
              <a:gd name="T26" fmla="*/ 452 w 783"/>
              <a:gd name="T27" fmla="*/ 154 h 775"/>
              <a:gd name="T28" fmla="*/ 179 w 783"/>
              <a:gd name="T29" fmla="*/ 0 h 775"/>
              <a:gd name="T30" fmla="*/ 380 w 783"/>
              <a:gd name="T31" fmla="*/ 153 h 775"/>
              <a:gd name="T32" fmla="*/ 724 w 783"/>
              <a:gd name="T33" fmla="*/ 403 h 775"/>
              <a:gd name="T34" fmla="*/ 783 w 783"/>
              <a:gd name="T35" fmla="*/ 700 h 775"/>
              <a:gd name="T36" fmla="*/ 516 w 783"/>
              <a:gd name="T37" fmla="*/ 775 h 775"/>
              <a:gd name="T38" fmla="*/ 442 w 783"/>
              <a:gd name="T39" fmla="*/ 613 h 775"/>
              <a:gd name="T40" fmla="*/ 472 w 783"/>
              <a:gd name="T41" fmla="*/ 487 h 775"/>
              <a:gd name="T42" fmla="*/ 303 w 783"/>
              <a:gd name="T43" fmla="*/ 336 h 775"/>
              <a:gd name="T44" fmla="*/ 359 w 783"/>
              <a:gd name="T45" fmla="*/ 601 h 775"/>
              <a:gd name="T46" fmla="*/ 174 w 783"/>
              <a:gd name="T47" fmla="*/ 672 h 775"/>
              <a:gd name="T48" fmla="*/ 85 w 783"/>
              <a:gd name="T49" fmla="*/ 399 h 775"/>
              <a:gd name="T50" fmla="*/ 8 w 783"/>
              <a:gd name="T51" fmla="*/ 169 h 775"/>
              <a:gd name="T52" fmla="*/ 757 w 783"/>
              <a:gd name="T53" fmla="*/ 525 h 775"/>
              <a:gd name="T54" fmla="*/ 522 w 783"/>
              <a:gd name="T55" fmla="*/ 649 h 775"/>
              <a:gd name="T56" fmla="*/ 85 w 783"/>
              <a:gd name="T57" fmla="*/ 425 h 775"/>
              <a:gd name="T58" fmla="*/ 283 w 783"/>
              <a:gd name="T59" fmla="*/ 448 h 775"/>
              <a:gd name="T60" fmla="*/ 315 w 783"/>
              <a:gd name="T61" fmla="*/ 625 h 775"/>
              <a:gd name="T62" fmla="*/ 185 w 783"/>
              <a:gd name="T63" fmla="*/ 647 h 775"/>
              <a:gd name="T64" fmla="*/ 459 w 783"/>
              <a:gd name="T65" fmla="*/ 590 h 775"/>
              <a:gd name="T66" fmla="*/ 559 w 783"/>
              <a:gd name="T67" fmla="*/ 551 h 775"/>
              <a:gd name="T68" fmla="*/ 518 w 783"/>
              <a:gd name="T69" fmla="*/ 749 h 775"/>
              <a:gd name="T70" fmla="*/ 548 w 783"/>
              <a:gd name="T71" fmla="*/ 613 h 775"/>
              <a:gd name="T72" fmla="*/ 474 w 783"/>
              <a:gd name="T73" fmla="*/ 525 h 775"/>
              <a:gd name="T74" fmla="*/ 506 w 783"/>
              <a:gd name="T75" fmla="*/ 549 h 775"/>
              <a:gd name="T76" fmla="*/ 652 w 783"/>
              <a:gd name="T77" fmla="*/ 504 h 775"/>
              <a:gd name="T78" fmla="*/ 609 w 783"/>
              <a:gd name="T79" fmla="*/ 699 h 775"/>
              <a:gd name="T80" fmla="*/ 537 w 783"/>
              <a:gd name="T81" fmla="*/ 525 h 775"/>
              <a:gd name="T82" fmla="*/ 240 w 783"/>
              <a:gd name="T83" fmla="*/ 506 h 775"/>
              <a:gd name="T84" fmla="*/ 120 w 783"/>
              <a:gd name="T85" fmla="*/ 424 h 775"/>
              <a:gd name="T86" fmla="*/ 185 w 783"/>
              <a:gd name="T87" fmla="*/ 301 h 775"/>
              <a:gd name="T88" fmla="*/ 359 w 783"/>
              <a:gd name="T89" fmla="*/ 298 h 775"/>
              <a:gd name="T90" fmla="*/ 630 w 783"/>
              <a:gd name="T91" fmla="*/ 454 h 775"/>
              <a:gd name="T92" fmla="*/ 174 w 783"/>
              <a:gd name="T93" fmla="*/ 116 h 775"/>
              <a:gd name="T94" fmla="*/ 245 w 783"/>
              <a:gd name="T95" fmla="*/ 115 h 775"/>
              <a:gd name="T96" fmla="*/ 268 w 783"/>
              <a:gd name="T97" fmla="*/ 237 h 775"/>
              <a:gd name="T98" fmla="*/ 146 w 783"/>
              <a:gd name="T99" fmla="*/ 260 h 775"/>
              <a:gd name="T100" fmla="*/ 129 w 783"/>
              <a:gd name="T101" fmla="*/ 153 h 775"/>
              <a:gd name="T102" fmla="*/ 99 w 783"/>
              <a:gd name="T103" fmla="*/ 148 h 775"/>
              <a:gd name="T104" fmla="*/ 139 w 783"/>
              <a:gd name="T105" fmla="*/ 291 h 775"/>
              <a:gd name="T106" fmla="*/ 76 w 783"/>
              <a:gd name="T107" fmla="*/ 287 h 775"/>
              <a:gd name="T108" fmla="*/ 344 w 783"/>
              <a:gd name="T109" fmla="*/ 117 h 775"/>
              <a:gd name="T110" fmla="*/ 267 w 783"/>
              <a:gd name="T111" fmla="*/ 345 h 775"/>
              <a:gd name="T112" fmla="*/ 299 w 783"/>
              <a:gd name="T113" fmla="*/ 244 h 775"/>
              <a:gd name="T114" fmla="*/ 292 w 783"/>
              <a:gd name="T115" fmla="*/ 148 h 775"/>
              <a:gd name="T116" fmla="*/ 161 w 783"/>
              <a:gd name="T117" fmla="*/ 74 h 7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3" h="775">
                <a:moveTo>
                  <a:pt x="459" y="690"/>
                </a:moveTo>
                <a:cubicBezTo>
                  <a:pt x="459" y="680"/>
                  <a:pt x="461" y="675"/>
                  <a:pt x="474" y="675"/>
                </a:cubicBezTo>
                <a:lnTo>
                  <a:pt x="519" y="675"/>
                </a:lnTo>
                <a:cubicBezTo>
                  <a:pt x="537" y="675"/>
                  <a:pt x="534" y="699"/>
                  <a:pt x="522" y="699"/>
                </a:cubicBezTo>
                <a:lnTo>
                  <a:pt x="468" y="699"/>
                </a:lnTo>
                <a:cubicBezTo>
                  <a:pt x="464" y="699"/>
                  <a:pt x="459" y="694"/>
                  <a:pt x="459" y="690"/>
                </a:cubicBezTo>
                <a:close/>
                <a:moveTo>
                  <a:pt x="182" y="596"/>
                </a:moveTo>
                <a:cubicBezTo>
                  <a:pt x="182" y="600"/>
                  <a:pt x="183" y="601"/>
                  <a:pt x="186" y="601"/>
                </a:cubicBezTo>
                <a:lnTo>
                  <a:pt x="208" y="601"/>
                </a:lnTo>
                <a:lnTo>
                  <a:pt x="208" y="575"/>
                </a:lnTo>
                <a:lnTo>
                  <a:pt x="182" y="575"/>
                </a:lnTo>
                <a:lnTo>
                  <a:pt x="182" y="596"/>
                </a:lnTo>
                <a:close/>
                <a:moveTo>
                  <a:pt x="82" y="596"/>
                </a:moveTo>
                <a:cubicBezTo>
                  <a:pt x="82" y="600"/>
                  <a:pt x="83" y="601"/>
                  <a:pt x="87" y="601"/>
                </a:cubicBezTo>
                <a:lnTo>
                  <a:pt x="108" y="601"/>
                </a:lnTo>
                <a:lnTo>
                  <a:pt x="108" y="575"/>
                </a:lnTo>
                <a:lnTo>
                  <a:pt x="82" y="575"/>
                </a:lnTo>
                <a:lnTo>
                  <a:pt x="82" y="596"/>
                </a:lnTo>
                <a:close/>
                <a:moveTo>
                  <a:pt x="232" y="596"/>
                </a:moveTo>
                <a:cubicBezTo>
                  <a:pt x="232" y="600"/>
                  <a:pt x="233" y="601"/>
                  <a:pt x="236" y="601"/>
                </a:cubicBezTo>
                <a:lnTo>
                  <a:pt x="258" y="601"/>
                </a:lnTo>
                <a:lnTo>
                  <a:pt x="258" y="575"/>
                </a:lnTo>
                <a:lnTo>
                  <a:pt x="232" y="575"/>
                </a:lnTo>
                <a:lnTo>
                  <a:pt x="232" y="596"/>
                </a:lnTo>
                <a:close/>
                <a:moveTo>
                  <a:pt x="132" y="596"/>
                </a:moveTo>
                <a:cubicBezTo>
                  <a:pt x="132" y="600"/>
                  <a:pt x="133" y="601"/>
                  <a:pt x="137" y="601"/>
                </a:cubicBezTo>
                <a:lnTo>
                  <a:pt x="158" y="601"/>
                </a:lnTo>
                <a:lnTo>
                  <a:pt x="158" y="575"/>
                </a:lnTo>
                <a:lnTo>
                  <a:pt x="132" y="575"/>
                </a:lnTo>
                <a:lnTo>
                  <a:pt x="132" y="596"/>
                </a:lnTo>
                <a:close/>
                <a:moveTo>
                  <a:pt x="282" y="596"/>
                </a:moveTo>
                <a:cubicBezTo>
                  <a:pt x="282" y="603"/>
                  <a:pt x="289" y="601"/>
                  <a:pt x="304" y="601"/>
                </a:cubicBezTo>
                <a:cubicBezTo>
                  <a:pt x="311" y="601"/>
                  <a:pt x="309" y="592"/>
                  <a:pt x="309" y="575"/>
                </a:cubicBezTo>
                <a:lnTo>
                  <a:pt x="282" y="575"/>
                </a:lnTo>
                <a:lnTo>
                  <a:pt x="282" y="596"/>
                </a:lnTo>
                <a:close/>
                <a:moveTo>
                  <a:pt x="508" y="332"/>
                </a:moveTo>
                <a:lnTo>
                  <a:pt x="467" y="290"/>
                </a:lnTo>
                <a:lnTo>
                  <a:pt x="449" y="308"/>
                </a:lnTo>
                <a:lnTo>
                  <a:pt x="508" y="368"/>
                </a:lnTo>
                <a:lnTo>
                  <a:pt x="642" y="233"/>
                </a:lnTo>
                <a:lnTo>
                  <a:pt x="624" y="216"/>
                </a:lnTo>
                <a:lnTo>
                  <a:pt x="508" y="332"/>
                </a:lnTo>
                <a:close/>
                <a:moveTo>
                  <a:pt x="232" y="185"/>
                </a:moveTo>
                <a:cubicBezTo>
                  <a:pt x="232" y="234"/>
                  <a:pt x="173" y="234"/>
                  <a:pt x="161" y="201"/>
                </a:cubicBezTo>
                <a:cubicBezTo>
                  <a:pt x="155" y="185"/>
                  <a:pt x="160" y="171"/>
                  <a:pt x="169" y="161"/>
                </a:cubicBezTo>
                <a:cubicBezTo>
                  <a:pt x="194" y="137"/>
                  <a:pt x="232" y="157"/>
                  <a:pt x="232" y="185"/>
                </a:cubicBezTo>
                <a:close/>
                <a:moveTo>
                  <a:pt x="132" y="188"/>
                </a:moveTo>
                <a:cubicBezTo>
                  <a:pt x="132" y="219"/>
                  <a:pt x="161" y="250"/>
                  <a:pt x="189" y="250"/>
                </a:cubicBezTo>
                <a:cubicBezTo>
                  <a:pt x="209" y="250"/>
                  <a:pt x="223" y="248"/>
                  <a:pt x="240" y="232"/>
                </a:cubicBezTo>
                <a:cubicBezTo>
                  <a:pt x="264" y="207"/>
                  <a:pt x="264" y="167"/>
                  <a:pt x="238" y="142"/>
                </a:cubicBezTo>
                <a:cubicBezTo>
                  <a:pt x="233" y="136"/>
                  <a:pt x="228" y="133"/>
                  <a:pt x="220" y="130"/>
                </a:cubicBezTo>
                <a:cubicBezTo>
                  <a:pt x="186" y="115"/>
                  <a:pt x="151" y="132"/>
                  <a:pt x="138" y="162"/>
                </a:cubicBezTo>
                <a:cubicBezTo>
                  <a:pt x="135" y="168"/>
                  <a:pt x="132" y="179"/>
                  <a:pt x="132" y="188"/>
                </a:cubicBezTo>
                <a:close/>
                <a:moveTo>
                  <a:pt x="554" y="424"/>
                </a:moveTo>
                <a:cubicBezTo>
                  <a:pt x="527" y="424"/>
                  <a:pt x="511" y="423"/>
                  <a:pt x="486" y="410"/>
                </a:cubicBezTo>
                <a:cubicBezTo>
                  <a:pt x="443" y="389"/>
                  <a:pt x="409" y="344"/>
                  <a:pt x="409" y="296"/>
                </a:cubicBezTo>
                <a:cubicBezTo>
                  <a:pt x="409" y="266"/>
                  <a:pt x="409" y="254"/>
                  <a:pt x="423" y="226"/>
                </a:cubicBezTo>
                <a:cubicBezTo>
                  <a:pt x="442" y="188"/>
                  <a:pt x="477" y="162"/>
                  <a:pt x="518" y="153"/>
                </a:cubicBezTo>
                <a:cubicBezTo>
                  <a:pt x="547" y="147"/>
                  <a:pt x="577" y="152"/>
                  <a:pt x="603" y="163"/>
                </a:cubicBezTo>
                <a:cubicBezTo>
                  <a:pt x="613" y="167"/>
                  <a:pt x="625" y="175"/>
                  <a:pt x="633" y="183"/>
                </a:cubicBezTo>
                <a:cubicBezTo>
                  <a:pt x="637" y="186"/>
                  <a:pt x="639" y="187"/>
                  <a:pt x="643" y="191"/>
                </a:cubicBezTo>
                <a:lnTo>
                  <a:pt x="658" y="209"/>
                </a:lnTo>
                <a:cubicBezTo>
                  <a:pt x="667" y="222"/>
                  <a:pt x="676" y="241"/>
                  <a:pt x="679" y="257"/>
                </a:cubicBezTo>
                <a:cubicBezTo>
                  <a:pt x="687" y="294"/>
                  <a:pt x="680" y="331"/>
                  <a:pt x="659" y="362"/>
                </a:cubicBezTo>
                <a:cubicBezTo>
                  <a:pt x="636" y="397"/>
                  <a:pt x="596" y="424"/>
                  <a:pt x="554" y="424"/>
                </a:cubicBezTo>
                <a:close/>
                <a:moveTo>
                  <a:pt x="708" y="287"/>
                </a:moveTo>
                <a:cubicBezTo>
                  <a:pt x="708" y="263"/>
                  <a:pt x="701" y="238"/>
                  <a:pt x="694" y="220"/>
                </a:cubicBezTo>
                <a:cubicBezTo>
                  <a:pt x="689" y="209"/>
                  <a:pt x="678" y="193"/>
                  <a:pt x="670" y="183"/>
                </a:cubicBezTo>
                <a:cubicBezTo>
                  <a:pt x="654" y="165"/>
                  <a:pt x="638" y="150"/>
                  <a:pt x="612" y="139"/>
                </a:cubicBezTo>
                <a:cubicBezTo>
                  <a:pt x="557" y="115"/>
                  <a:pt x="500" y="121"/>
                  <a:pt x="452" y="154"/>
                </a:cubicBezTo>
                <a:cubicBezTo>
                  <a:pt x="440" y="162"/>
                  <a:pt x="430" y="172"/>
                  <a:pt x="421" y="183"/>
                </a:cubicBezTo>
                <a:cubicBezTo>
                  <a:pt x="411" y="194"/>
                  <a:pt x="404" y="207"/>
                  <a:pt x="397" y="221"/>
                </a:cubicBezTo>
                <a:cubicBezTo>
                  <a:pt x="361" y="294"/>
                  <a:pt x="394" y="389"/>
                  <a:pt x="464" y="429"/>
                </a:cubicBezTo>
                <a:cubicBezTo>
                  <a:pt x="579" y="492"/>
                  <a:pt x="708" y="407"/>
                  <a:pt x="708" y="287"/>
                </a:cubicBezTo>
                <a:close/>
                <a:moveTo>
                  <a:pt x="179" y="0"/>
                </a:moveTo>
                <a:lnTo>
                  <a:pt x="212" y="0"/>
                </a:lnTo>
                <a:cubicBezTo>
                  <a:pt x="244" y="2"/>
                  <a:pt x="276" y="13"/>
                  <a:pt x="303" y="30"/>
                </a:cubicBezTo>
                <a:cubicBezTo>
                  <a:pt x="308" y="33"/>
                  <a:pt x="310" y="35"/>
                  <a:pt x="314" y="39"/>
                </a:cubicBezTo>
                <a:cubicBezTo>
                  <a:pt x="324" y="46"/>
                  <a:pt x="337" y="59"/>
                  <a:pt x="344" y="69"/>
                </a:cubicBezTo>
                <a:cubicBezTo>
                  <a:pt x="360" y="89"/>
                  <a:pt x="380" y="126"/>
                  <a:pt x="380" y="153"/>
                </a:cubicBezTo>
                <a:lnTo>
                  <a:pt x="396" y="136"/>
                </a:lnTo>
                <a:cubicBezTo>
                  <a:pt x="446" y="87"/>
                  <a:pt x="521" y="62"/>
                  <a:pt x="593" y="80"/>
                </a:cubicBezTo>
                <a:cubicBezTo>
                  <a:pt x="635" y="90"/>
                  <a:pt x="665" y="107"/>
                  <a:pt x="695" y="137"/>
                </a:cubicBezTo>
                <a:cubicBezTo>
                  <a:pt x="706" y="148"/>
                  <a:pt x="712" y="154"/>
                  <a:pt x="720" y="167"/>
                </a:cubicBezTo>
                <a:cubicBezTo>
                  <a:pt x="769" y="241"/>
                  <a:pt x="772" y="326"/>
                  <a:pt x="724" y="403"/>
                </a:cubicBezTo>
                <a:cubicBezTo>
                  <a:pt x="710" y="425"/>
                  <a:pt x="667" y="469"/>
                  <a:pt x="646" y="474"/>
                </a:cubicBezTo>
                <a:lnTo>
                  <a:pt x="646" y="477"/>
                </a:lnTo>
                <a:cubicBezTo>
                  <a:pt x="673" y="477"/>
                  <a:pt x="696" y="504"/>
                  <a:pt x="715" y="516"/>
                </a:cubicBezTo>
                <a:cubicBezTo>
                  <a:pt x="729" y="494"/>
                  <a:pt x="753" y="499"/>
                  <a:pt x="783" y="499"/>
                </a:cubicBezTo>
                <a:lnTo>
                  <a:pt x="783" y="700"/>
                </a:lnTo>
                <a:cubicBezTo>
                  <a:pt x="754" y="700"/>
                  <a:pt x="729" y="705"/>
                  <a:pt x="715" y="684"/>
                </a:cubicBezTo>
                <a:cubicBezTo>
                  <a:pt x="667" y="716"/>
                  <a:pt x="681" y="725"/>
                  <a:pt x="609" y="725"/>
                </a:cubicBezTo>
                <a:cubicBezTo>
                  <a:pt x="609" y="741"/>
                  <a:pt x="608" y="750"/>
                  <a:pt x="599" y="762"/>
                </a:cubicBezTo>
                <a:cubicBezTo>
                  <a:pt x="595" y="768"/>
                  <a:pt x="583" y="775"/>
                  <a:pt x="574" y="775"/>
                </a:cubicBezTo>
                <a:lnTo>
                  <a:pt x="516" y="775"/>
                </a:lnTo>
                <a:cubicBezTo>
                  <a:pt x="491" y="775"/>
                  <a:pt x="482" y="750"/>
                  <a:pt x="482" y="725"/>
                </a:cubicBezTo>
                <a:lnTo>
                  <a:pt x="469" y="725"/>
                </a:lnTo>
                <a:cubicBezTo>
                  <a:pt x="430" y="725"/>
                  <a:pt x="424" y="676"/>
                  <a:pt x="442" y="663"/>
                </a:cubicBezTo>
                <a:cubicBezTo>
                  <a:pt x="439" y="658"/>
                  <a:pt x="438" y="658"/>
                  <a:pt x="435" y="652"/>
                </a:cubicBezTo>
                <a:cubicBezTo>
                  <a:pt x="430" y="638"/>
                  <a:pt x="432" y="620"/>
                  <a:pt x="442" y="613"/>
                </a:cubicBezTo>
                <a:cubicBezTo>
                  <a:pt x="439" y="608"/>
                  <a:pt x="438" y="608"/>
                  <a:pt x="435" y="602"/>
                </a:cubicBezTo>
                <a:cubicBezTo>
                  <a:pt x="430" y="588"/>
                  <a:pt x="432" y="570"/>
                  <a:pt x="442" y="563"/>
                </a:cubicBezTo>
                <a:cubicBezTo>
                  <a:pt x="438" y="556"/>
                  <a:pt x="434" y="553"/>
                  <a:pt x="433" y="543"/>
                </a:cubicBezTo>
                <a:cubicBezTo>
                  <a:pt x="429" y="519"/>
                  <a:pt x="447" y="500"/>
                  <a:pt x="469" y="499"/>
                </a:cubicBezTo>
                <a:cubicBezTo>
                  <a:pt x="470" y="495"/>
                  <a:pt x="471" y="491"/>
                  <a:pt x="472" y="487"/>
                </a:cubicBezTo>
                <a:cubicBezTo>
                  <a:pt x="463" y="482"/>
                  <a:pt x="454" y="480"/>
                  <a:pt x="444" y="474"/>
                </a:cubicBezTo>
                <a:cubicBezTo>
                  <a:pt x="435" y="469"/>
                  <a:pt x="428" y="465"/>
                  <a:pt x="420" y="459"/>
                </a:cubicBezTo>
                <a:cubicBezTo>
                  <a:pt x="404" y="447"/>
                  <a:pt x="391" y="435"/>
                  <a:pt x="379" y="420"/>
                </a:cubicBezTo>
                <a:cubicBezTo>
                  <a:pt x="356" y="391"/>
                  <a:pt x="334" y="345"/>
                  <a:pt x="333" y="306"/>
                </a:cubicBezTo>
                <a:cubicBezTo>
                  <a:pt x="328" y="309"/>
                  <a:pt x="307" y="330"/>
                  <a:pt x="303" y="336"/>
                </a:cubicBezTo>
                <a:cubicBezTo>
                  <a:pt x="294" y="346"/>
                  <a:pt x="285" y="360"/>
                  <a:pt x="285" y="378"/>
                </a:cubicBezTo>
                <a:cubicBezTo>
                  <a:pt x="297" y="381"/>
                  <a:pt x="301" y="390"/>
                  <a:pt x="306" y="399"/>
                </a:cubicBezTo>
                <a:cubicBezTo>
                  <a:pt x="326" y="399"/>
                  <a:pt x="335" y="399"/>
                  <a:pt x="346" y="410"/>
                </a:cubicBezTo>
                <a:cubicBezTo>
                  <a:pt x="355" y="419"/>
                  <a:pt x="359" y="428"/>
                  <a:pt x="359" y="446"/>
                </a:cubicBezTo>
                <a:lnTo>
                  <a:pt x="359" y="601"/>
                </a:lnTo>
                <a:cubicBezTo>
                  <a:pt x="359" y="629"/>
                  <a:pt x="348" y="651"/>
                  <a:pt x="318" y="651"/>
                </a:cubicBezTo>
                <a:lnTo>
                  <a:pt x="245" y="651"/>
                </a:lnTo>
                <a:lnTo>
                  <a:pt x="245" y="672"/>
                </a:lnTo>
                <a:cubicBezTo>
                  <a:pt x="245" y="687"/>
                  <a:pt x="230" y="700"/>
                  <a:pt x="215" y="700"/>
                </a:cubicBezTo>
                <a:cubicBezTo>
                  <a:pt x="198" y="700"/>
                  <a:pt x="183" y="682"/>
                  <a:pt x="174" y="672"/>
                </a:cubicBezTo>
                <a:cubicBezTo>
                  <a:pt x="156" y="654"/>
                  <a:pt x="157" y="650"/>
                  <a:pt x="144" y="650"/>
                </a:cubicBezTo>
                <a:cubicBezTo>
                  <a:pt x="97" y="650"/>
                  <a:pt x="32" y="663"/>
                  <a:pt x="32" y="610"/>
                </a:cubicBezTo>
                <a:lnTo>
                  <a:pt x="32" y="439"/>
                </a:lnTo>
                <a:cubicBezTo>
                  <a:pt x="32" y="425"/>
                  <a:pt x="39" y="413"/>
                  <a:pt x="47" y="407"/>
                </a:cubicBezTo>
                <a:cubicBezTo>
                  <a:pt x="60" y="398"/>
                  <a:pt x="65" y="399"/>
                  <a:pt x="85" y="399"/>
                </a:cubicBezTo>
                <a:cubicBezTo>
                  <a:pt x="90" y="389"/>
                  <a:pt x="93" y="381"/>
                  <a:pt x="106" y="378"/>
                </a:cubicBezTo>
                <a:cubicBezTo>
                  <a:pt x="106" y="369"/>
                  <a:pt x="102" y="356"/>
                  <a:pt x="98" y="350"/>
                </a:cubicBezTo>
                <a:lnTo>
                  <a:pt x="82" y="329"/>
                </a:lnTo>
                <a:cubicBezTo>
                  <a:pt x="72" y="317"/>
                  <a:pt x="57" y="306"/>
                  <a:pt x="47" y="293"/>
                </a:cubicBezTo>
                <a:cubicBezTo>
                  <a:pt x="16" y="252"/>
                  <a:pt x="8" y="222"/>
                  <a:pt x="8" y="169"/>
                </a:cubicBezTo>
                <a:cubicBezTo>
                  <a:pt x="8" y="127"/>
                  <a:pt x="33" y="80"/>
                  <a:pt x="61" y="52"/>
                </a:cubicBezTo>
                <a:cubicBezTo>
                  <a:pt x="92" y="21"/>
                  <a:pt x="135" y="3"/>
                  <a:pt x="179" y="0"/>
                </a:cubicBezTo>
                <a:close/>
                <a:moveTo>
                  <a:pt x="733" y="658"/>
                </a:moveTo>
                <a:lnTo>
                  <a:pt x="733" y="539"/>
                </a:lnTo>
                <a:cubicBezTo>
                  <a:pt x="733" y="523"/>
                  <a:pt x="749" y="525"/>
                  <a:pt x="757" y="525"/>
                </a:cubicBezTo>
                <a:lnTo>
                  <a:pt x="757" y="675"/>
                </a:lnTo>
                <a:cubicBezTo>
                  <a:pt x="745" y="675"/>
                  <a:pt x="733" y="676"/>
                  <a:pt x="733" y="658"/>
                </a:cubicBezTo>
                <a:close/>
                <a:moveTo>
                  <a:pt x="459" y="640"/>
                </a:moveTo>
                <a:cubicBezTo>
                  <a:pt x="459" y="619"/>
                  <a:pt x="473" y="625"/>
                  <a:pt x="519" y="625"/>
                </a:cubicBezTo>
                <a:cubicBezTo>
                  <a:pt x="537" y="625"/>
                  <a:pt x="533" y="649"/>
                  <a:pt x="522" y="649"/>
                </a:cubicBezTo>
                <a:lnTo>
                  <a:pt x="471" y="649"/>
                </a:lnTo>
                <a:cubicBezTo>
                  <a:pt x="465" y="649"/>
                  <a:pt x="459" y="645"/>
                  <a:pt x="459" y="640"/>
                </a:cubicBezTo>
                <a:close/>
                <a:moveTo>
                  <a:pt x="58" y="608"/>
                </a:moveTo>
                <a:lnTo>
                  <a:pt x="58" y="442"/>
                </a:lnTo>
                <a:cubicBezTo>
                  <a:pt x="58" y="424"/>
                  <a:pt x="68" y="425"/>
                  <a:pt x="85" y="425"/>
                </a:cubicBezTo>
                <a:cubicBezTo>
                  <a:pt x="88" y="439"/>
                  <a:pt x="100" y="443"/>
                  <a:pt x="108" y="448"/>
                </a:cubicBezTo>
                <a:cubicBezTo>
                  <a:pt x="108" y="476"/>
                  <a:pt x="109" y="499"/>
                  <a:pt x="130" y="521"/>
                </a:cubicBezTo>
                <a:cubicBezTo>
                  <a:pt x="143" y="534"/>
                  <a:pt x="155" y="543"/>
                  <a:pt x="174" y="548"/>
                </a:cubicBezTo>
                <a:cubicBezTo>
                  <a:pt x="218" y="559"/>
                  <a:pt x="264" y="533"/>
                  <a:pt x="278" y="491"/>
                </a:cubicBezTo>
                <a:cubicBezTo>
                  <a:pt x="283" y="476"/>
                  <a:pt x="283" y="468"/>
                  <a:pt x="283" y="448"/>
                </a:cubicBezTo>
                <a:cubicBezTo>
                  <a:pt x="288" y="445"/>
                  <a:pt x="294" y="443"/>
                  <a:pt x="298" y="438"/>
                </a:cubicBezTo>
                <a:cubicBezTo>
                  <a:pt x="309" y="426"/>
                  <a:pt x="298" y="425"/>
                  <a:pt x="320" y="425"/>
                </a:cubicBezTo>
                <a:cubicBezTo>
                  <a:pt x="325" y="425"/>
                  <a:pt x="332" y="429"/>
                  <a:pt x="332" y="434"/>
                </a:cubicBezTo>
                <a:lnTo>
                  <a:pt x="332" y="613"/>
                </a:lnTo>
                <a:cubicBezTo>
                  <a:pt x="332" y="622"/>
                  <a:pt x="324" y="625"/>
                  <a:pt x="315" y="625"/>
                </a:cubicBezTo>
                <a:lnTo>
                  <a:pt x="220" y="625"/>
                </a:lnTo>
                <a:lnTo>
                  <a:pt x="220" y="669"/>
                </a:lnTo>
                <a:cubicBezTo>
                  <a:pt x="220" y="675"/>
                  <a:pt x="213" y="676"/>
                  <a:pt x="206" y="668"/>
                </a:cubicBezTo>
                <a:lnTo>
                  <a:pt x="189" y="651"/>
                </a:lnTo>
                <a:cubicBezTo>
                  <a:pt x="188" y="649"/>
                  <a:pt x="187" y="649"/>
                  <a:pt x="185" y="647"/>
                </a:cubicBezTo>
                <a:cubicBezTo>
                  <a:pt x="180" y="642"/>
                  <a:pt x="177" y="638"/>
                  <a:pt x="172" y="634"/>
                </a:cubicBezTo>
                <a:cubicBezTo>
                  <a:pt x="164" y="625"/>
                  <a:pt x="167" y="625"/>
                  <a:pt x="152" y="625"/>
                </a:cubicBezTo>
                <a:cubicBezTo>
                  <a:pt x="134" y="625"/>
                  <a:pt x="115" y="625"/>
                  <a:pt x="97" y="625"/>
                </a:cubicBezTo>
                <a:cubicBezTo>
                  <a:pt x="76" y="625"/>
                  <a:pt x="58" y="629"/>
                  <a:pt x="58" y="608"/>
                </a:cubicBezTo>
                <a:close/>
                <a:moveTo>
                  <a:pt x="459" y="590"/>
                </a:moveTo>
                <a:cubicBezTo>
                  <a:pt x="459" y="569"/>
                  <a:pt x="473" y="575"/>
                  <a:pt x="519" y="575"/>
                </a:cubicBezTo>
                <a:cubicBezTo>
                  <a:pt x="537" y="575"/>
                  <a:pt x="533" y="599"/>
                  <a:pt x="522" y="599"/>
                </a:cubicBezTo>
                <a:lnTo>
                  <a:pt x="471" y="599"/>
                </a:lnTo>
                <a:cubicBezTo>
                  <a:pt x="465" y="599"/>
                  <a:pt x="459" y="595"/>
                  <a:pt x="459" y="590"/>
                </a:cubicBezTo>
                <a:close/>
                <a:moveTo>
                  <a:pt x="559" y="551"/>
                </a:moveTo>
                <a:lnTo>
                  <a:pt x="583" y="551"/>
                </a:lnTo>
                <a:lnTo>
                  <a:pt x="583" y="732"/>
                </a:lnTo>
                <a:cubicBezTo>
                  <a:pt x="583" y="736"/>
                  <a:pt x="582" y="741"/>
                  <a:pt x="580" y="743"/>
                </a:cubicBezTo>
                <a:cubicBezTo>
                  <a:pt x="579" y="746"/>
                  <a:pt x="576" y="749"/>
                  <a:pt x="572" y="749"/>
                </a:cubicBezTo>
                <a:lnTo>
                  <a:pt x="518" y="749"/>
                </a:lnTo>
                <a:cubicBezTo>
                  <a:pt x="506" y="749"/>
                  <a:pt x="509" y="731"/>
                  <a:pt x="509" y="725"/>
                </a:cubicBezTo>
                <a:cubicBezTo>
                  <a:pt x="527" y="725"/>
                  <a:pt x="543" y="726"/>
                  <a:pt x="555" y="703"/>
                </a:cubicBezTo>
                <a:cubicBezTo>
                  <a:pt x="561" y="689"/>
                  <a:pt x="558" y="670"/>
                  <a:pt x="548" y="663"/>
                </a:cubicBezTo>
                <a:cubicBezTo>
                  <a:pt x="552" y="657"/>
                  <a:pt x="558" y="650"/>
                  <a:pt x="558" y="638"/>
                </a:cubicBezTo>
                <a:cubicBezTo>
                  <a:pt x="559" y="629"/>
                  <a:pt x="554" y="617"/>
                  <a:pt x="548" y="613"/>
                </a:cubicBezTo>
                <a:cubicBezTo>
                  <a:pt x="552" y="607"/>
                  <a:pt x="559" y="598"/>
                  <a:pt x="559" y="587"/>
                </a:cubicBezTo>
                <a:cubicBezTo>
                  <a:pt x="559" y="579"/>
                  <a:pt x="553" y="566"/>
                  <a:pt x="548" y="563"/>
                </a:cubicBezTo>
                <a:cubicBezTo>
                  <a:pt x="554" y="555"/>
                  <a:pt x="555" y="551"/>
                  <a:pt x="559" y="551"/>
                </a:cubicBezTo>
                <a:close/>
                <a:moveTo>
                  <a:pt x="459" y="540"/>
                </a:moveTo>
                <a:cubicBezTo>
                  <a:pt x="459" y="532"/>
                  <a:pt x="459" y="525"/>
                  <a:pt x="474" y="525"/>
                </a:cubicBezTo>
                <a:cubicBezTo>
                  <a:pt x="478" y="525"/>
                  <a:pt x="479" y="528"/>
                  <a:pt x="481" y="531"/>
                </a:cubicBezTo>
                <a:cubicBezTo>
                  <a:pt x="484" y="534"/>
                  <a:pt x="486" y="536"/>
                  <a:pt x="489" y="539"/>
                </a:cubicBezTo>
                <a:cubicBezTo>
                  <a:pt x="491" y="541"/>
                  <a:pt x="494" y="543"/>
                  <a:pt x="497" y="544"/>
                </a:cubicBezTo>
                <a:cubicBezTo>
                  <a:pt x="499" y="545"/>
                  <a:pt x="500" y="545"/>
                  <a:pt x="502" y="547"/>
                </a:cubicBezTo>
                <a:lnTo>
                  <a:pt x="506" y="549"/>
                </a:lnTo>
                <a:cubicBezTo>
                  <a:pt x="506" y="549"/>
                  <a:pt x="507" y="549"/>
                  <a:pt x="507" y="549"/>
                </a:cubicBezTo>
                <a:cubicBezTo>
                  <a:pt x="493" y="549"/>
                  <a:pt x="459" y="554"/>
                  <a:pt x="459" y="540"/>
                </a:cubicBezTo>
                <a:close/>
                <a:moveTo>
                  <a:pt x="495" y="501"/>
                </a:moveTo>
                <a:cubicBezTo>
                  <a:pt x="538" y="501"/>
                  <a:pt x="581" y="501"/>
                  <a:pt x="624" y="501"/>
                </a:cubicBezTo>
                <a:cubicBezTo>
                  <a:pt x="637" y="501"/>
                  <a:pt x="643" y="500"/>
                  <a:pt x="652" y="504"/>
                </a:cubicBezTo>
                <a:cubicBezTo>
                  <a:pt x="660" y="507"/>
                  <a:pt x="667" y="511"/>
                  <a:pt x="673" y="516"/>
                </a:cubicBezTo>
                <a:cubicBezTo>
                  <a:pt x="677" y="519"/>
                  <a:pt x="707" y="540"/>
                  <a:pt x="707" y="546"/>
                </a:cubicBezTo>
                <a:lnTo>
                  <a:pt x="707" y="654"/>
                </a:lnTo>
                <a:cubicBezTo>
                  <a:pt x="707" y="659"/>
                  <a:pt x="680" y="678"/>
                  <a:pt x="676" y="681"/>
                </a:cubicBezTo>
                <a:cubicBezTo>
                  <a:pt x="651" y="702"/>
                  <a:pt x="639" y="699"/>
                  <a:pt x="609" y="699"/>
                </a:cubicBezTo>
                <a:lnTo>
                  <a:pt x="609" y="570"/>
                </a:lnTo>
                <a:cubicBezTo>
                  <a:pt x="627" y="575"/>
                  <a:pt x="625" y="587"/>
                  <a:pt x="671" y="587"/>
                </a:cubicBezTo>
                <a:lnTo>
                  <a:pt x="671" y="561"/>
                </a:lnTo>
                <a:cubicBezTo>
                  <a:pt x="637" y="561"/>
                  <a:pt x="621" y="552"/>
                  <a:pt x="603" y="525"/>
                </a:cubicBezTo>
                <a:cubicBezTo>
                  <a:pt x="581" y="525"/>
                  <a:pt x="559" y="525"/>
                  <a:pt x="537" y="525"/>
                </a:cubicBezTo>
                <a:cubicBezTo>
                  <a:pt x="497" y="525"/>
                  <a:pt x="502" y="515"/>
                  <a:pt x="495" y="501"/>
                </a:cubicBezTo>
                <a:close/>
                <a:moveTo>
                  <a:pt x="133" y="463"/>
                </a:moveTo>
                <a:lnTo>
                  <a:pt x="133" y="451"/>
                </a:lnTo>
                <a:lnTo>
                  <a:pt x="258" y="451"/>
                </a:lnTo>
                <a:cubicBezTo>
                  <a:pt x="258" y="473"/>
                  <a:pt x="255" y="490"/>
                  <a:pt x="240" y="506"/>
                </a:cubicBezTo>
                <a:cubicBezTo>
                  <a:pt x="204" y="543"/>
                  <a:pt x="133" y="520"/>
                  <a:pt x="133" y="463"/>
                </a:cubicBezTo>
                <a:close/>
                <a:moveTo>
                  <a:pt x="120" y="401"/>
                </a:moveTo>
                <a:lnTo>
                  <a:pt x="271" y="401"/>
                </a:lnTo>
                <a:cubicBezTo>
                  <a:pt x="286" y="401"/>
                  <a:pt x="286" y="424"/>
                  <a:pt x="271" y="424"/>
                </a:cubicBezTo>
                <a:lnTo>
                  <a:pt x="120" y="424"/>
                </a:lnTo>
                <a:cubicBezTo>
                  <a:pt x="104" y="424"/>
                  <a:pt x="104" y="401"/>
                  <a:pt x="120" y="401"/>
                </a:cubicBezTo>
                <a:close/>
                <a:moveTo>
                  <a:pt x="197" y="374"/>
                </a:moveTo>
                <a:lnTo>
                  <a:pt x="194" y="374"/>
                </a:lnTo>
                <a:cubicBezTo>
                  <a:pt x="194" y="363"/>
                  <a:pt x="191" y="348"/>
                  <a:pt x="190" y="337"/>
                </a:cubicBezTo>
                <a:cubicBezTo>
                  <a:pt x="188" y="325"/>
                  <a:pt x="186" y="312"/>
                  <a:pt x="185" y="301"/>
                </a:cubicBezTo>
                <a:lnTo>
                  <a:pt x="206" y="301"/>
                </a:lnTo>
                <a:cubicBezTo>
                  <a:pt x="204" y="305"/>
                  <a:pt x="197" y="365"/>
                  <a:pt x="197" y="374"/>
                </a:cubicBezTo>
                <a:close/>
                <a:moveTo>
                  <a:pt x="559" y="474"/>
                </a:moveTo>
                <a:lnTo>
                  <a:pt x="534" y="474"/>
                </a:lnTo>
                <a:cubicBezTo>
                  <a:pt x="445" y="474"/>
                  <a:pt x="359" y="387"/>
                  <a:pt x="359" y="298"/>
                </a:cubicBezTo>
                <a:cubicBezTo>
                  <a:pt x="359" y="259"/>
                  <a:pt x="360" y="239"/>
                  <a:pt x="378" y="204"/>
                </a:cubicBezTo>
                <a:cubicBezTo>
                  <a:pt x="405" y="151"/>
                  <a:pt x="450" y="117"/>
                  <a:pt x="508" y="104"/>
                </a:cubicBezTo>
                <a:cubicBezTo>
                  <a:pt x="561" y="92"/>
                  <a:pt x="626" y="109"/>
                  <a:pt x="666" y="145"/>
                </a:cubicBezTo>
                <a:cubicBezTo>
                  <a:pt x="719" y="191"/>
                  <a:pt x="742" y="257"/>
                  <a:pt x="728" y="327"/>
                </a:cubicBezTo>
                <a:cubicBezTo>
                  <a:pt x="717" y="381"/>
                  <a:pt x="679" y="429"/>
                  <a:pt x="630" y="454"/>
                </a:cubicBezTo>
                <a:cubicBezTo>
                  <a:pt x="613" y="462"/>
                  <a:pt x="584" y="474"/>
                  <a:pt x="559" y="474"/>
                </a:cubicBezTo>
                <a:close/>
                <a:moveTo>
                  <a:pt x="123" y="136"/>
                </a:moveTo>
                <a:lnTo>
                  <a:pt x="144" y="115"/>
                </a:lnTo>
                <a:cubicBezTo>
                  <a:pt x="148" y="116"/>
                  <a:pt x="158" y="121"/>
                  <a:pt x="161" y="121"/>
                </a:cubicBezTo>
                <a:cubicBezTo>
                  <a:pt x="165" y="121"/>
                  <a:pt x="167" y="117"/>
                  <a:pt x="174" y="116"/>
                </a:cubicBezTo>
                <a:cubicBezTo>
                  <a:pt x="175" y="108"/>
                  <a:pt x="178" y="107"/>
                  <a:pt x="179" y="100"/>
                </a:cubicBezTo>
                <a:lnTo>
                  <a:pt x="211" y="100"/>
                </a:lnTo>
                <a:cubicBezTo>
                  <a:pt x="213" y="104"/>
                  <a:pt x="214" y="111"/>
                  <a:pt x="216" y="114"/>
                </a:cubicBezTo>
                <a:cubicBezTo>
                  <a:pt x="218" y="118"/>
                  <a:pt x="218" y="116"/>
                  <a:pt x="222" y="118"/>
                </a:cubicBezTo>
                <a:cubicBezTo>
                  <a:pt x="237" y="124"/>
                  <a:pt x="232" y="118"/>
                  <a:pt x="245" y="115"/>
                </a:cubicBezTo>
                <a:lnTo>
                  <a:pt x="269" y="137"/>
                </a:lnTo>
                <a:cubicBezTo>
                  <a:pt x="258" y="155"/>
                  <a:pt x="261" y="166"/>
                  <a:pt x="282" y="171"/>
                </a:cubicBezTo>
                <a:lnTo>
                  <a:pt x="282" y="204"/>
                </a:lnTo>
                <a:cubicBezTo>
                  <a:pt x="270" y="205"/>
                  <a:pt x="262" y="212"/>
                  <a:pt x="262" y="224"/>
                </a:cubicBezTo>
                <a:cubicBezTo>
                  <a:pt x="262" y="226"/>
                  <a:pt x="267" y="235"/>
                  <a:pt x="268" y="237"/>
                </a:cubicBezTo>
                <a:lnTo>
                  <a:pt x="246" y="261"/>
                </a:lnTo>
                <a:cubicBezTo>
                  <a:pt x="237" y="255"/>
                  <a:pt x="226" y="251"/>
                  <a:pt x="218" y="259"/>
                </a:cubicBezTo>
                <a:cubicBezTo>
                  <a:pt x="216" y="262"/>
                  <a:pt x="212" y="270"/>
                  <a:pt x="212" y="274"/>
                </a:cubicBezTo>
                <a:lnTo>
                  <a:pt x="179" y="274"/>
                </a:lnTo>
                <a:cubicBezTo>
                  <a:pt x="173" y="251"/>
                  <a:pt x="162" y="251"/>
                  <a:pt x="146" y="260"/>
                </a:cubicBezTo>
                <a:lnTo>
                  <a:pt x="123" y="238"/>
                </a:lnTo>
                <a:cubicBezTo>
                  <a:pt x="127" y="222"/>
                  <a:pt x="132" y="229"/>
                  <a:pt x="127" y="216"/>
                </a:cubicBezTo>
                <a:cubicBezTo>
                  <a:pt x="122" y="204"/>
                  <a:pt x="121" y="210"/>
                  <a:pt x="108" y="203"/>
                </a:cubicBezTo>
                <a:lnTo>
                  <a:pt x="108" y="171"/>
                </a:lnTo>
                <a:cubicBezTo>
                  <a:pt x="119" y="170"/>
                  <a:pt x="129" y="162"/>
                  <a:pt x="129" y="153"/>
                </a:cubicBezTo>
                <a:cubicBezTo>
                  <a:pt x="129" y="152"/>
                  <a:pt x="124" y="138"/>
                  <a:pt x="123" y="136"/>
                </a:cubicBezTo>
                <a:close/>
                <a:moveTo>
                  <a:pt x="156" y="91"/>
                </a:moveTo>
                <a:cubicBezTo>
                  <a:pt x="151" y="89"/>
                  <a:pt x="144" y="86"/>
                  <a:pt x="140" y="83"/>
                </a:cubicBezTo>
                <a:lnTo>
                  <a:pt x="91" y="132"/>
                </a:lnTo>
                <a:cubicBezTo>
                  <a:pt x="94" y="136"/>
                  <a:pt x="97" y="143"/>
                  <a:pt x="99" y="148"/>
                </a:cubicBezTo>
                <a:cubicBezTo>
                  <a:pt x="90" y="149"/>
                  <a:pt x="89" y="152"/>
                  <a:pt x="82" y="153"/>
                </a:cubicBezTo>
                <a:lnTo>
                  <a:pt x="82" y="221"/>
                </a:lnTo>
                <a:cubicBezTo>
                  <a:pt x="87" y="223"/>
                  <a:pt x="93" y="225"/>
                  <a:pt x="99" y="227"/>
                </a:cubicBezTo>
                <a:cubicBezTo>
                  <a:pt x="97" y="232"/>
                  <a:pt x="94" y="239"/>
                  <a:pt x="91" y="244"/>
                </a:cubicBezTo>
                <a:lnTo>
                  <a:pt x="139" y="291"/>
                </a:lnTo>
                <a:cubicBezTo>
                  <a:pt x="146" y="289"/>
                  <a:pt x="150" y="286"/>
                  <a:pt x="156" y="284"/>
                </a:cubicBezTo>
                <a:lnTo>
                  <a:pt x="162" y="328"/>
                </a:lnTo>
                <a:cubicBezTo>
                  <a:pt x="164" y="343"/>
                  <a:pt x="167" y="359"/>
                  <a:pt x="168" y="374"/>
                </a:cubicBezTo>
                <a:lnTo>
                  <a:pt x="132" y="374"/>
                </a:lnTo>
                <a:cubicBezTo>
                  <a:pt x="131" y="338"/>
                  <a:pt x="99" y="309"/>
                  <a:pt x="76" y="287"/>
                </a:cubicBezTo>
                <a:cubicBezTo>
                  <a:pt x="65" y="275"/>
                  <a:pt x="54" y="260"/>
                  <a:pt x="47" y="245"/>
                </a:cubicBezTo>
                <a:cubicBezTo>
                  <a:pt x="0" y="140"/>
                  <a:pt x="80" y="26"/>
                  <a:pt x="183" y="26"/>
                </a:cubicBezTo>
                <a:cubicBezTo>
                  <a:pt x="217" y="26"/>
                  <a:pt x="237" y="25"/>
                  <a:pt x="269" y="40"/>
                </a:cubicBezTo>
                <a:cubicBezTo>
                  <a:pt x="280" y="46"/>
                  <a:pt x="305" y="62"/>
                  <a:pt x="313" y="71"/>
                </a:cubicBezTo>
                <a:cubicBezTo>
                  <a:pt x="324" y="84"/>
                  <a:pt x="338" y="102"/>
                  <a:pt x="344" y="117"/>
                </a:cubicBezTo>
                <a:cubicBezTo>
                  <a:pt x="353" y="141"/>
                  <a:pt x="357" y="156"/>
                  <a:pt x="357" y="185"/>
                </a:cubicBezTo>
                <a:cubicBezTo>
                  <a:pt x="357" y="189"/>
                  <a:pt x="350" y="203"/>
                  <a:pt x="347" y="209"/>
                </a:cubicBezTo>
                <a:cubicBezTo>
                  <a:pt x="343" y="219"/>
                  <a:pt x="341" y="226"/>
                  <a:pt x="339" y="237"/>
                </a:cubicBezTo>
                <a:cubicBezTo>
                  <a:pt x="333" y="258"/>
                  <a:pt x="338" y="264"/>
                  <a:pt x="315" y="286"/>
                </a:cubicBezTo>
                <a:cubicBezTo>
                  <a:pt x="293" y="308"/>
                  <a:pt x="280" y="317"/>
                  <a:pt x="267" y="345"/>
                </a:cubicBezTo>
                <a:cubicBezTo>
                  <a:pt x="263" y="352"/>
                  <a:pt x="259" y="362"/>
                  <a:pt x="259" y="374"/>
                </a:cubicBezTo>
                <a:lnTo>
                  <a:pt x="223" y="374"/>
                </a:lnTo>
                <a:lnTo>
                  <a:pt x="235" y="284"/>
                </a:lnTo>
                <a:cubicBezTo>
                  <a:pt x="241" y="286"/>
                  <a:pt x="244" y="289"/>
                  <a:pt x="252" y="290"/>
                </a:cubicBezTo>
                <a:lnTo>
                  <a:pt x="299" y="244"/>
                </a:lnTo>
                <a:cubicBezTo>
                  <a:pt x="297" y="236"/>
                  <a:pt x="294" y="233"/>
                  <a:pt x="292" y="227"/>
                </a:cubicBezTo>
                <a:cubicBezTo>
                  <a:pt x="296" y="226"/>
                  <a:pt x="299" y="225"/>
                  <a:pt x="302" y="224"/>
                </a:cubicBezTo>
                <a:cubicBezTo>
                  <a:pt x="306" y="222"/>
                  <a:pt x="309" y="223"/>
                  <a:pt x="309" y="218"/>
                </a:cubicBezTo>
                <a:lnTo>
                  <a:pt x="309" y="157"/>
                </a:lnTo>
                <a:cubicBezTo>
                  <a:pt x="309" y="152"/>
                  <a:pt x="297" y="149"/>
                  <a:pt x="292" y="148"/>
                </a:cubicBezTo>
                <a:cubicBezTo>
                  <a:pt x="294" y="142"/>
                  <a:pt x="297" y="138"/>
                  <a:pt x="298" y="132"/>
                </a:cubicBezTo>
                <a:lnTo>
                  <a:pt x="251" y="83"/>
                </a:lnTo>
                <a:cubicBezTo>
                  <a:pt x="247" y="86"/>
                  <a:pt x="240" y="89"/>
                  <a:pt x="235" y="91"/>
                </a:cubicBezTo>
                <a:cubicBezTo>
                  <a:pt x="233" y="85"/>
                  <a:pt x="231" y="79"/>
                  <a:pt x="229" y="74"/>
                </a:cubicBezTo>
                <a:lnTo>
                  <a:pt x="161" y="74"/>
                </a:lnTo>
                <a:cubicBezTo>
                  <a:pt x="160" y="81"/>
                  <a:pt x="157" y="82"/>
                  <a:pt x="156" y="9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Freeform 16"/>
          <p:cNvSpPr>
            <a:spLocks/>
          </p:cNvSpPr>
          <p:nvPr/>
        </p:nvSpPr>
        <p:spPr bwMode="auto">
          <a:xfrm>
            <a:off x="6854827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6 w 5124"/>
              <a:gd name="T3" fmla="*/ 0 h 3173"/>
              <a:gd name="T4" fmla="*/ 5124 w 5124"/>
              <a:gd name="T5" fmla="*/ 0 h 3173"/>
              <a:gd name="T6" fmla="*/ 4428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6" y="0"/>
                </a:lnTo>
                <a:lnTo>
                  <a:pt x="5124" y="0"/>
                </a:lnTo>
                <a:lnTo>
                  <a:pt x="4428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7085015" y="6692371"/>
            <a:ext cx="133690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Развитие компетенций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7440615" y="6805083"/>
            <a:ext cx="63639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персонала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56" name="Freeform 19"/>
          <p:cNvSpPr>
            <a:spLocks noEditPoints="1"/>
          </p:cNvSpPr>
          <p:nvPr/>
        </p:nvSpPr>
        <p:spPr bwMode="auto">
          <a:xfrm>
            <a:off x="7640640" y="6284383"/>
            <a:ext cx="263525" cy="258763"/>
          </a:xfrm>
          <a:custGeom>
            <a:avLst/>
            <a:gdLst>
              <a:gd name="T0" fmla="*/ 266 w 748"/>
              <a:gd name="T1" fmla="*/ 709 h 732"/>
              <a:gd name="T2" fmla="*/ 337 w 748"/>
              <a:gd name="T3" fmla="*/ 661 h 732"/>
              <a:gd name="T4" fmla="*/ 243 w 748"/>
              <a:gd name="T5" fmla="*/ 709 h 732"/>
              <a:gd name="T6" fmla="*/ 252 w 748"/>
              <a:gd name="T7" fmla="*/ 486 h 732"/>
              <a:gd name="T8" fmla="*/ 383 w 748"/>
              <a:gd name="T9" fmla="*/ 484 h 732"/>
              <a:gd name="T10" fmla="*/ 421 w 748"/>
              <a:gd name="T11" fmla="*/ 543 h 732"/>
              <a:gd name="T12" fmla="*/ 361 w 748"/>
              <a:gd name="T13" fmla="*/ 543 h 732"/>
              <a:gd name="T14" fmla="*/ 528 w 748"/>
              <a:gd name="T15" fmla="*/ 342 h 732"/>
              <a:gd name="T16" fmla="*/ 550 w 748"/>
              <a:gd name="T17" fmla="*/ 709 h 732"/>
              <a:gd name="T18" fmla="*/ 516 w 748"/>
              <a:gd name="T19" fmla="*/ 358 h 732"/>
              <a:gd name="T20" fmla="*/ 205 w 748"/>
              <a:gd name="T21" fmla="*/ 473 h 732"/>
              <a:gd name="T22" fmla="*/ 229 w 748"/>
              <a:gd name="T23" fmla="*/ 406 h 732"/>
              <a:gd name="T24" fmla="*/ 158 w 748"/>
              <a:gd name="T25" fmla="*/ 388 h 732"/>
              <a:gd name="T26" fmla="*/ 101 w 748"/>
              <a:gd name="T27" fmla="*/ 339 h 732"/>
              <a:gd name="T28" fmla="*/ 243 w 748"/>
              <a:gd name="T29" fmla="*/ 283 h 732"/>
              <a:gd name="T30" fmla="*/ 667 w 748"/>
              <a:gd name="T31" fmla="*/ 201 h 732"/>
              <a:gd name="T32" fmla="*/ 692 w 748"/>
              <a:gd name="T33" fmla="*/ 709 h 732"/>
              <a:gd name="T34" fmla="*/ 667 w 748"/>
              <a:gd name="T35" fmla="*/ 201 h 732"/>
              <a:gd name="T36" fmla="*/ 240 w 748"/>
              <a:gd name="T37" fmla="*/ 120 h 732"/>
              <a:gd name="T38" fmla="*/ 286 w 748"/>
              <a:gd name="T39" fmla="*/ 236 h 732"/>
              <a:gd name="T40" fmla="*/ 266 w 748"/>
              <a:gd name="T41" fmla="*/ 396 h 732"/>
              <a:gd name="T42" fmla="*/ 220 w 748"/>
              <a:gd name="T43" fmla="*/ 213 h 732"/>
              <a:gd name="T44" fmla="*/ 116 w 748"/>
              <a:gd name="T45" fmla="*/ 165 h 732"/>
              <a:gd name="T46" fmla="*/ 320 w 748"/>
              <a:gd name="T47" fmla="*/ 71 h 732"/>
              <a:gd name="T48" fmla="*/ 433 w 748"/>
              <a:gd name="T49" fmla="*/ 23 h 732"/>
              <a:gd name="T50" fmla="*/ 514 w 748"/>
              <a:gd name="T51" fmla="*/ 99 h 732"/>
              <a:gd name="T52" fmla="*/ 520 w 748"/>
              <a:gd name="T53" fmla="*/ 236 h 732"/>
              <a:gd name="T54" fmla="*/ 407 w 748"/>
              <a:gd name="T55" fmla="*/ 283 h 732"/>
              <a:gd name="T56" fmla="*/ 325 w 748"/>
              <a:gd name="T57" fmla="*/ 208 h 732"/>
              <a:gd name="T58" fmla="*/ 384 w 748"/>
              <a:gd name="T59" fmla="*/ 10 h 732"/>
              <a:gd name="T60" fmla="*/ 300 w 748"/>
              <a:gd name="T61" fmla="*/ 89 h 732"/>
              <a:gd name="T62" fmla="*/ 21 w 748"/>
              <a:gd name="T63" fmla="*/ 109 h 732"/>
              <a:gd name="T64" fmla="*/ 70 w 748"/>
              <a:gd name="T65" fmla="*/ 283 h 732"/>
              <a:gd name="T66" fmla="*/ 148 w 748"/>
              <a:gd name="T67" fmla="*/ 446 h 732"/>
              <a:gd name="T68" fmla="*/ 112 w 748"/>
              <a:gd name="T69" fmla="*/ 549 h 732"/>
              <a:gd name="T70" fmla="*/ 715 w 748"/>
              <a:gd name="T71" fmla="*/ 709 h 732"/>
              <a:gd name="T72" fmla="*/ 670 w 748"/>
              <a:gd name="T73" fmla="*/ 155 h 732"/>
              <a:gd name="T74" fmla="*/ 588 w 748"/>
              <a:gd name="T75" fmla="*/ 283 h 732"/>
              <a:gd name="T76" fmla="*/ 574 w 748"/>
              <a:gd name="T77" fmla="*/ 425 h 732"/>
              <a:gd name="T78" fmla="*/ 447 w 748"/>
              <a:gd name="T79" fmla="*/ 425 h 732"/>
              <a:gd name="T80" fmla="*/ 432 w 748"/>
              <a:gd name="T81" fmla="*/ 567 h 732"/>
              <a:gd name="T82" fmla="*/ 371 w 748"/>
              <a:gd name="T83" fmla="*/ 459 h 732"/>
              <a:gd name="T84" fmla="*/ 266 w 748"/>
              <a:gd name="T85" fmla="*/ 465 h 732"/>
              <a:gd name="T86" fmla="*/ 382 w 748"/>
              <a:gd name="T87" fmla="*/ 291 h 732"/>
              <a:gd name="T88" fmla="*/ 503 w 748"/>
              <a:gd name="T89" fmla="*/ 286 h 732"/>
              <a:gd name="T90" fmla="*/ 574 w 748"/>
              <a:gd name="T91" fmla="*/ 118 h 732"/>
              <a:gd name="T92" fmla="*/ 503 w 748"/>
              <a:gd name="T93" fmla="*/ 20 h 732"/>
              <a:gd name="T94" fmla="*/ 384 w 748"/>
              <a:gd name="T95" fmla="*/ 1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8" h="732">
                <a:moveTo>
                  <a:pt x="266" y="685"/>
                </a:moveTo>
                <a:lnTo>
                  <a:pt x="337" y="685"/>
                </a:lnTo>
                <a:lnTo>
                  <a:pt x="337" y="709"/>
                </a:lnTo>
                <a:lnTo>
                  <a:pt x="266" y="709"/>
                </a:lnTo>
                <a:lnTo>
                  <a:pt x="266" y="685"/>
                </a:lnTo>
                <a:close/>
                <a:moveTo>
                  <a:pt x="305" y="567"/>
                </a:moveTo>
                <a:lnTo>
                  <a:pt x="337" y="567"/>
                </a:lnTo>
                <a:lnTo>
                  <a:pt x="337" y="661"/>
                </a:lnTo>
                <a:lnTo>
                  <a:pt x="266" y="661"/>
                </a:lnTo>
                <a:lnTo>
                  <a:pt x="266" y="567"/>
                </a:lnTo>
                <a:lnTo>
                  <a:pt x="243" y="567"/>
                </a:lnTo>
                <a:lnTo>
                  <a:pt x="243" y="709"/>
                </a:lnTo>
                <a:lnTo>
                  <a:pt x="101" y="709"/>
                </a:lnTo>
                <a:cubicBezTo>
                  <a:pt x="101" y="641"/>
                  <a:pt x="101" y="598"/>
                  <a:pt x="144" y="547"/>
                </a:cubicBezTo>
                <a:cubicBezTo>
                  <a:pt x="164" y="523"/>
                  <a:pt x="189" y="506"/>
                  <a:pt x="218" y="495"/>
                </a:cubicBezTo>
                <a:cubicBezTo>
                  <a:pt x="224" y="492"/>
                  <a:pt x="243" y="486"/>
                  <a:pt x="252" y="486"/>
                </a:cubicBezTo>
                <a:cubicBezTo>
                  <a:pt x="261" y="486"/>
                  <a:pt x="284" y="502"/>
                  <a:pt x="290" y="507"/>
                </a:cubicBezTo>
                <a:cubicBezTo>
                  <a:pt x="295" y="512"/>
                  <a:pt x="301" y="518"/>
                  <a:pt x="305" y="522"/>
                </a:cubicBezTo>
                <a:cubicBezTo>
                  <a:pt x="331" y="551"/>
                  <a:pt x="310" y="545"/>
                  <a:pt x="305" y="567"/>
                </a:cubicBezTo>
                <a:close/>
                <a:moveTo>
                  <a:pt x="383" y="484"/>
                </a:moveTo>
                <a:lnTo>
                  <a:pt x="386" y="484"/>
                </a:lnTo>
                <a:cubicBezTo>
                  <a:pt x="387" y="490"/>
                  <a:pt x="391" y="494"/>
                  <a:pt x="394" y="499"/>
                </a:cubicBezTo>
                <a:cubicBezTo>
                  <a:pt x="397" y="505"/>
                  <a:pt x="400" y="509"/>
                  <a:pt x="403" y="514"/>
                </a:cubicBezTo>
                <a:cubicBezTo>
                  <a:pt x="410" y="524"/>
                  <a:pt x="416" y="533"/>
                  <a:pt x="421" y="543"/>
                </a:cubicBezTo>
                <a:lnTo>
                  <a:pt x="408" y="543"/>
                </a:lnTo>
                <a:lnTo>
                  <a:pt x="408" y="709"/>
                </a:lnTo>
                <a:lnTo>
                  <a:pt x="361" y="709"/>
                </a:lnTo>
                <a:lnTo>
                  <a:pt x="361" y="543"/>
                </a:lnTo>
                <a:lnTo>
                  <a:pt x="348" y="543"/>
                </a:lnTo>
                <a:cubicBezTo>
                  <a:pt x="352" y="534"/>
                  <a:pt x="381" y="491"/>
                  <a:pt x="383" y="484"/>
                </a:cubicBezTo>
                <a:close/>
                <a:moveTo>
                  <a:pt x="525" y="342"/>
                </a:moveTo>
                <a:lnTo>
                  <a:pt x="528" y="342"/>
                </a:lnTo>
                <a:cubicBezTo>
                  <a:pt x="529" y="348"/>
                  <a:pt x="541" y="366"/>
                  <a:pt x="545" y="372"/>
                </a:cubicBezTo>
                <a:cubicBezTo>
                  <a:pt x="551" y="382"/>
                  <a:pt x="558" y="392"/>
                  <a:pt x="563" y="402"/>
                </a:cubicBezTo>
                <a:lnTo>
                  <a:pt x="550" y="402"/>
                </a:lnTo>
                <a:lnTo>
                  <a:pt x="550" y="709"/>
                </a:lnTo>
                <a:lnTo>
                  <a:pt x="503" y="709"/>
                </a:lnTo>
                <a:lnTo>
                  <a:pt x="503" y="402"/>
                </a:lnTo>
                <a:lnTo>
                  <a:pt x="489" y="402"/>
                </a:lnTo>
                <a:cubicBezTo>
                  <a:pt x="496" y="388"/>
                  <a:pt x="508" y="372"/>
                  <a:pt x="516" y="358"/>
                </a:cubicBezTo>
                <a:cubicBezTo>
                  <a:pt x="520" y="352"/>
                  <a:pt x="523" y="348"/>
                  <a:pt x="525" y="342"/>
                </a:cubicBezTo>
                <a:close/>
                <a:moveTo>
                  <a:pt x="243" y="345"/>
                </a:moveTo>
                <a:lnTo>
                  <a:pt x="243" y="462"/>
                </a:lnTo>
                <a:cubicBezTo>
                  <a:pt x="228" y="465"/>
                  <a:pt x="218" y="468"/>
                  <a:pt x="205" y="473"/>
                </a:cubicBezTo>
                <a:cubicBezTo>
                  <a:pt x="192" y="479"/>
                  <a:pt x="183" y="484"/>
                  <a:pt x="172" y="490"/>
                </a:cubicBezTo>
                <a:lnTo>
                  <a:pt x="172" y="443"/>
                </a:lnTo>
                <a:cubicBezTo>
                  <a:pt x="187" y="439"/>
                  <a:pt x="196" y="440"/>
                  <a:pt x="208" y="432"/>
                </a:cubicBezTo>
                <a:cubicBezTo>
                  <a:pt x="216" y="426"/>
                  <a:pt x="227" y="416"/>
                  <a:pt x="229" y="406"/>
                </a:cubicBezTo>
                <a:lnTo>
                  <a:pt x="209" y="396"/>
                </a:lnTo>
                <a:cubicBezTo>
                  <a:pt x="194" y="418"/>
                  <a:pt x="185" y="416"/>
                  <a:pt x="154" y="420"/>
                </a:cubicBezTo>
                <a:cubicBezTo>
                  <a:pt x="136" y="423"/>
                  <a:pt x="102" y="434"/>
                  <a:pt x="101" y="402"/>
                </a:cubicBezTo>
                <a:cubicBezTo>
                  <a:pt x="124" y="402"/>
                  <a:pt x="141" y="405"/>
                  <a:pt x="158" y="388"/>
                </a:cubicBezTo>
                <a:cubicBezTo>
                  <a:pt x="167" y="379"/>
                  <a:pt x="172" y="368"/>
                  <a:pt x="172" y="354"/>
                </a:cubicBezTo>
                <a:lnTo>
                  <a:pt x="148" y="354"/>
                </a:lnTo>
                <a:cubicBezTo>
                  <a:pt x="142" y="381"/>
                  <a:pt x="128" y="378"/>
                  <a:pt x="101" y="378"/>
                </a:cubicBezTo>
                <a:lnTo>
                  <a:pt x="101" y="339"/>
                </a:lnTo>
                <a:cubicBezTo>
                  <a:pt x="101" y="335"/>
                  <a:pt x="85" y="322"/>
                  <a:pt x="82" y="317"/>
                </a:cubicBezTo>
                <a:cubicBezTo>
                  <a:pt x="85" y="301"/>
                  <a:pt x="101" y="292"/>
                  <a:pt x="101" y="236"/>
                </a:cubicBezTo>
                <a:lnTo>
                  <a:pt x="204" y="236"/>
                </a:lnTo>
                <a:cubicBezTo>
                  <a:pt x="235" y="236"/>
                  <a:pt x="243" y="258"/>
                  <a:pt x="243" y="283"/>
                </a:cubicBezTo>
                <a:cubicBezTo>
                  <a:pt x="257" y="283"/>
                  <a:pt x="272" y="281"/>
                  <a:pt x="282" y="290"/>
                </a:cubicBezTo>
                <a:cubicBezTo>
                  <a:pt x="296" y="304"/>
                  <a:pt x="292" y="322"/>
                  <a:pt x="272" y="332"/>
                </a:cubicBezTo>
                <a:lnTo>
                  <a:pt x="243" y="345"/>
                </a:lnTo>
                <a:close/>
                <a:moveTo>
                  <a:pt x="667" y="201"/>
                </a:moveTo>
                <a:lnTo>
                  <a:pt x="670" y="201"/>
                </a:lnTo>
                <a:cubicBezTo>
                  <a:pt x="671" y="208"/>
                  <a:pt x="700" y="251"/>
                  <a:pt x="705" y="260"/>
                </a:cubicBezTo>
                <a:lnTo>
                  <a:pt x="692" y="260"/>
                </a:lnTo>
                <a:lnTo>
                  <a:pt x="692" y="709"/>
                </a:lnTo>
                <a:lnTo>
                  <a:pt x="644" y="709"/>
                </a:lnTo>
                <a:lnTo>
                  <a:pt x="644" y="260"/>
                </a:lnTo>
                <a:lnTo>
                  <a:pt x="631" y="260"/>
                </a:lnTo>
                <a:cubicBezTo>
                  <a:pt x="636" y="251"/>
                  <a:pt x="665" y="208"/>
                  <a:pt x="667" y="201"/>
                </a:cubicBezTo>
                <a:close/>
                <a:moveTo>
                  <a:pt x="37" y="167"/>
                </a:moveTo>
                <a:cubicBezTo>
                  <a:pt x="36" y="163"/>
                  <a:pt x="34" y="162"/>
                  <a:pt x="33" y="158"/>
                </a:cubicBezTo>
                <a:cubicBezTo>
                  <a:pt x="23" y="134"/>
                  <a:pt x="44" y="118"/>
                  <a:pt x="63" y="118"/>
                </a:cubicBezTo>
                <a:cubicBezTo>
                  <a:pt x="94" y="118"/>
                  <a:pt x="216" y="116"/>
                  <a:pt x="240" y="120"/>
                </a:cubicBezTo>
                <a:cubicBezTo>
                  <a:pt x="250" y="122"/>
                  <a:pt x="258" y="125"/>
                  <a:pt x="266" y="127"/>
                </a:cubicBezTo>
                <a:lnTo>
                  <a:pt x="266" y="189"/>
                </a:lnTo>
                <a:cubicBezTo>
                  <a:pt x="280" y="189"/>
                  <a:pt x="298" y="188"/>
                  <a:pt x="301" y="209"/>
                </a:cubicBezTo>
                <a:cubicBezTo>
                  <a:pt x="303" y="221"/>
                  <a:pt x="293" y="231"/>
                  <a:pt x="286" y="236"/>
                </a:cubicBezTo>
                <a:lnTo>
                  <a:pt x="335" y="287"/>
                </a:lnTo>
                <a:cubicBezTo>
                  <a:pt x="346" y="284"/>
                  <a:pt x="345" y="273"/>
                  <a:pt x="359" y="273"/>
                </a:cubicBezTo>
                <a:cubicBezTo>
                  <a:pt x="359" y="318"/>
                  <a:pt x="325" y="366"/>
                  <a:pt x="286" y="387"/>
                </a:cubicBezTo>
                <a:cubicBezTo>
                  <a:pt x="279" y="390"/>
                  <a:pt x="272" y="392"/>
                  <a:pt x="266" y="396"/>
                </a:cubicBezTo>
                <a:lnTo>
                  <a:pt x="266" y="362"/>
                </a:lnTo>
                <a:cubicBezTo>
                  <a:pt x="272" y="360"/>
                  <a:pt x="293" y="349"/>
                  <a:pt x="297" y="345"/>
                </a:cubicBezTo>
                <a:cubicBezTo>
                  <a:pt x="331" y="314"/>
                  <a:pt x="311" y="260"/>
                  <a:pt x="265" y="260"/>
                </a:cubicBezTo>
                <a:cubicBezTo>
                  <a:pt x="264" y="240"/>
                  <a:pt x="241" y="218"/>
                  <a:pt x="220" y="213"/>
                </a:cubicBezTo>
                <a:cubicBezTo>
                  <a:pt x="208" y="211"/>
                  <a:pt x="109" y="212"/>
                  <a:pt x="83" y="213"/>
                </a:cubicBezTo>
                <a:cubicBezTo>
                  <a:pt x="49" y="213"/>
                  <a:pt x="51" y="189"/>
                  <a:pt x="59" y="180"/>
                </a:cubicBezTo>
                <a:cubicBezTo>
                  <a:pt x="67" y="171"/>
                  <a:pt x="80" y="171"/>
                  <a:pt x="95" y="169"/>
                </a:cubicBezTo>
                <a:cubicBezTo>
                  <a:pt x="102" y="167"/>
                  <a:pt x="110" y="166"/>
                  <a:pt x="116" y="165"/>
                </a:cubicBezTo>
                <a:cubicBezTo>
                  <a:pt x="114" y="163"/>
                  <a:pt x="112" y="146"/>
                  <a:pt x="111" y="142"/>
                </a:cubicBezTo>
                <a:cubicBezTo>
                  <a:pt x="100" y="142"/>
                  <a:pt x="59" y="149"/>
                  <a:pt x="51" y="155"/>
                </a:cubicBezTo>
                <a:cubicBezTo>
                  <a:pt x="38" y="163"/>
                  <a:pt x="43" y="163"/>
                  <a:pt x="37" y="167"/>
                </a:cubicBezTo>
                <a:close/>
                <a:moveTo>
                  <a:pt x="320" y="71"/>
                </a:moveTo>
                <a:lnTo>
                  <a:pt x="337" y="53"/>
                </a:lnTo>
                <a:cubicBezTo>
                  <a:pt x="350" y="56"/>
                  <a:pt x="343" y="59"/>
                  <a:pt x="365" y="59"/>
                </a:cubicBezTo>
                <a:cubicBezTo>
                  <a:pt x="383" y="59"/>
                  <a:pt x="405" y="40"/>
                  <a:pt x="407" y="23"/>
                </a:cubicBezTo>
                <a:lnTo>
                  <a:pt x="433" y="23"/>
                </a:lnTo>
                <a:cubicBezTo>
                  <a:pt x="435" y="40"/>
                  <a:pt x="454" y="59"/>
                  <a:pt x="480" y="59"/>
                </a:cubicBezTo>
                <a:cubicBezTo>
                  <a:pt x="493" y="59"/>
                  <a:pt x="494" y="55"/>
                  <a:pt x="503" y="53"/>
                </a:cubicBezTo>
                <a:lnTo>
                  <a:pt x="521" y="70"/>
                </a:lnTo>
                <a:cubicBezTo>
                  <a:pt x="517" y="83"/>
                  <a:pt x="514" y="77"/>
                  <a:pt x="514" y="99"/>
                </a:cubicBezTo>
                <a:cubicBezTo>
                  <a:pt x="514" y="116"/>
                  <a:pt x="530" y="135"/>
                  <a:pt x="550" y="140"/>
                </a:cubicBezTo>
                <a:lnTo>
                  <a:pt x="550" y="167"/>
                </a:lnTo>
                <a:cubicBezTo>
                  <a:pt x="533" y="168"/>
                  <a:pt x="514" y="188"/>
                  <a:pt x="514" y="214"/>
                </a:cubicBezTo>
                <a:cubicBezTo>
                  <a:pt x="514" y="226"/>
                  <a:pt x="518" y="228"/>
                  <a:pt x="520" y="236"/>
                </a:cubicBezTo>
                <a:lnTo>
                  <a:pt x="503" y="254"/>
                </a:lnTo>
                <a:cubicBezTo>
                  <a:pt x="490" y="251"/>
                  <a:pt x="497" y="248"/>
                  <a:pt x="475" y="248"/>
                </a:cubicBezTo>
                <a:cubicBezTo>
                  <a:pt x="457" y="248"/>
                  <a:pt x="435" y="267"/>
                  <a:pt x="433" y="283"/>
                </a:cubicBezTo>
                <a:lnTo>
                  <a:pt x="407" y="283"/>
                </a:lnTo>
                <a:cubicBezTo>
                  <a:pt x="405" y="266"/>
                  <a:pt x="385" y="248"/>
                  <a:pt x="359" y="248"/>
                </a:cubicBezTo>
                <a:cubicBezTo>
                  <a:pt x="347" y="248"/>
                  <a:pt x="346" y="252"/>
                  <a:pt x="337" y="254"/>
                </a:cubicBezTo>
                <a:lnTo>
                  <a:pt x="319" y="236"/>
                </a:lnTo>
                <a:cubicBezTo>
                  <a:pt x="323" y="224"/>
                  <a:pt x="325" y="230"/>
                  <a:pt x="325" y="208"/>
                </a:cubicBezTo>
                <a:cubicBezTo>
                  <a:pt x="325" y="190"/>
                  <a:pt x="306" y="168"/>
                  <a:pt x="290" y="167"/>
                </a:cubicBezTo>
                <a:lnTo>
                  <a:pt x="290" y="140"/>
                </a:lnTo>
                <a:cubicBezTo>
                  <a:pt x="310" y="138"/>
                  <a:pt x="337" y="110"/>
                  <a:pt x="320" y="71"/>
                </a:cubicBezTo>
                <a:close/>
                <a:moveTo>
                  <a:pt x="384" y="10"/>
                </a:moveTo>
                <a:cubicBezTo>
                  <a:pt x="384" y="23"/>
                  <a:pt x="377" y="32"/>
                  <a:pt x="364" y="34"/>
                </a:cubicBezTo>
                <a:cubicBezTo>
                  <a:pt x="347" y="37"/>
                  <a:pt x="346" y="23"/>
                  <a:pt x="336" y="20"/>
                </a:cubicBezTo>
                <a:lnTo>
                  <a:pt x="287" y="69"/>
                </a:lnTo>
                <a:cubicBezTo>
                  <a:pt x="289" y="77"/>
                  <a:pt x="297" y="78"/>
                  <a:pt x="300" y="89"/>
                </a:cubicBezTo>
                <a:cubicBezTo>
                  <a:pt x="303" y="99"/>
                  <a:pt x="298" y="104"/>
                  <a:pt x="294" y="112"/>
                </a:cubicBezTo>
                <a:cubicBezTo>
                  <a:pt x="284" y="110"/>
                  <a:pt x="262" y="94"/>
                  <a:pt x="225" y="94"/>
                </a:cubicBezTo>
                <a:lnTo>
                  <a:pt x="54" y="94"/>
                </a:lnTo>
                <a:cubicBezTo>
                  <a:pt x="42" y="94"/>
                  <a:pt x="27" y="103"/>
                  <a:pt x="21" y="109"/>
                </a:cubicBezTo>
                <a:cubicBezTo>
                  <a:pt x="1" y="130"/>
                  <a:pt x="0" y="164"/>
                  <a:pt x="25" y="187"/>
                </a:cubicBezTo>
                <a:cubicBezTo>
                  <a:pt x="38" y="199"/>
                  <a:pt x="22" y="203"/>
                  <a:pt x="44" y="224"/>
                </a:cubicBezTo>
                <a:cubicBezTo>
                  <a:pt x="55" y="235"/>
                  <a:pt x="63" y="236"/>
                  <a:pt x="77" y="236"/>
                </a:cubicBezTo>
                <a:cubicBezTo>
                  <a:pt x="77" y="252"/>
                  <a:pt x="74" y="271"/>
                  <a:pt x="70" y="283"/>
                </a:cubicBezTo>
                <a:cubicBezTo>
                  <a:pt x="63" y="302"/>
                  <a:pt x="52" y="315"/>
                  <a:pt x="51" y="320"/>
                </a:cubicBezTo>
                <a:cubicBezTo>
                  <a:pt x="63" y="339"/>
                  <a:pt x="77" y="338"/>
                  <a:pt x="77" y="354"/>
                </a:cubicBezTo>
                <a:cubicBezTo>
                  <a:pt x="78" y="383"/>
                  <a:pt x="73" y="413"/>
                  <a:pt x="87" y="432"/>
                </a:cubicBezTo>
                <a:cubicBezTo>
                  <a:pt x="105" y="456"/>
                  <a:pt x="130" y="447"/>
                  <a:pt x="148" y="446"/>
                </a:cubicBezTo>
                <a:lnTo>
                  <a:pt x="148" y="498"/>
                </a:lnTo>
                <a:cubicBezTo>
                  <a:pt x="148" y="506"/>
                  <a:pt x="150" y="508"/>
                  <a:pt x="145" y="512"/>
                </a:cubicBezTo>
                <a:lnTo>
                  <a:pt x="128" y="529"/>
                </a:lnTo>
                <a:cubicBezTo>
                  <a:pt x="122" y="535"/>
                  <a:pt x="117" y="541"/>
                  <a:pt x="112" y="549"/>
                </a:cubicBezTo>
                <a:cubicBezTo>
                  <a:pt x="70" y="613"/>
                  <a:pt x="77" y="656"/>
                  <a:pt x="77" y="732"/>
                </a:cubicBezTo>
                <a:lnTo>
                  <a:pt x="739" y="732"/>
                </a:lnTo>
                <a:lnTo>
                  <a:pt x="739" y="709"/>
                </a:lnTo>
                <a:lnTo>
                  <a:pt x="715" y="709"/>
                </a:lnTo>
                <a:lnTo>
                  <a:pt x="715" y="283"/>
                </a:lnTo>
                <a:lnTo>
                  <a:pt x="748" y="283"/>
                </a:lnTo>
                <a:cubicBezTo>
                  <a:pt x="746" y="277"/>
                  <a:pt x="695" y="198"/>
                  <a:pt x="689" y="187"/>
                </a:cubicBezTo>
                <a:cubicBezTo>
                  <a:pt x="685" y="181"/>
                  <a:pt x="671" y="160"/>
                  <a:pt x="670" y="155"/>
                </a:cubicBezTo>
                <a:lnTo>
                  <a:pt x="667" y="155"/>
                </a:lnTo>
                <a:cubicBezTo>
                  <a:pt x="665" y="160"/>
                  <a:pt x="612" y="244"/>
                  <a:pt x="608" y="251"/>
                </a:cubicBezTo>
                <a:cubicBezTo>
                  <a:pt x="604" y="256"/>
                  <a:pt x="601" y="261"/>
                  <a:pt x="598" y="266"/>
                </a:cubicBezTo>
                <a:cubicBezTo>
                  <a:pt x="595" y="271"/>
                  <a:pt x="590" y="278"/>
                  <a:pt x="588" y="283"/>
                </a:cubicBezTo>
                <a:lnTo>
                  <a:pt x="621" y="283"/>
                </a:lnTo>
                <a:lnTo>
                  <a:pt x="621" y="709"/>
                </a:lnTo>
                <a:lnTo>
                  <a:pt x="574" y="709"/>
                </a:lnTo>
                <a:lnTo>
                  <a:pt x="574" y="425"/>
                </a:lnTo>
                <a:lnTo>
                  <a:pt x="606" y="425"/>
                </a:lnTo>
                <a:cubicBezTo>
                  <a:pt x="604" y="416"/>
                  <a:pt x="530" y="306"/>
                  <a:pt x="528" y="297"/>
                </a:cubicBezTo>
                <a:lnTo>
                  <a:pt x="525" y="297"/>
                </a:lnTo>
                <a:cubicBezTo>
                  <a:pt x="522" y="306"/>
                  <a:pt x="449" y="416"/>
                  <a:pt x="447" y="425"/>
                </a:cubicBezTo>
                <a:lnTo>
                  <a:pt x="479" y="425"/>
                </a:lnTo>
                <a:lnTo>
                  <a:pt x="479" y="709"/>
                </a:lnTo>
                <a:lnTo>
                  <a:pt x="432" y="709"/>
                </a:lnTo>
                <a:lnTo>
                  <a:pt x="432" y="567"/>
                </a:lnTo>
                <a:lnTo>
                  <a:pt x="464" y="567"/>
                </a:lnTo>
                <a:cubicBezTo>
                  <a:pt x="462" y="558"/>
                  <a:pt x="389" y="448"/>
                  <a:pt x="386" y="438"/>
                </a:cubicBezTo>
                <a:lnTo>
                  <a:pt x="383" y="438"/>
                </a:lnTo>
                <a:cubicBezTo>
                  <a:pt x="382" y="444"/>
                  <a:pt x="374" y="454"/>
                  <a:pt x="371" y="459"/>
                </a:cubicBezTo>
                <a:cubicBezTo>
                  <a:pt x="367" y="466"/>
                  <a:pt x="363" y="472"/>
                  <a:pt x="359" y="479"/>
                </a:cubicBezTo>
                <a:cubicBezTo>
                  <a:pt x="355" y="485"/>
                  <a:pt x="336" y="514"/>
                  <a:pt x="334" y="520"/>
                </a:cubicBezTo>
                <a:lnTo>
                  <a:pt x="314" y="496"/>
                </a:lnTo>
                <a:cubicBezTo>
                  <a:pt x="304" y="486"/>
                  <a:pt x="280" y="468"/>
                  <a:pt x="266" y="465"/>
                </a:cubicBezTo>
                <a:lnTo>
                  <a:pt x="266" y="422"/>
                </a:lnTo>
                <a:cubicBezTo>
                  <a:pt x="273" y="419"/>
                  <a:pt x="280" y="416"/>
                  <a:pt x="287" y="413"/>
                </a:cubicBezTo>
                <a:cubicBezTo>
                  <a:pt x="314" y="401"/>
                  <a:pt x="338" y="381"/>
                  <a:pt x="355" y="357"/>
                </a:cubicBezTo>
                <a:cubicBezTo>
                  <a:pt x="365" y="341"/>
                  <a:pt x="382" y="311"/>
                  <a:pt x="382" y="291"/>
                </a:cubicBezTo>
                <a:cubicBezTo>
                  <a:pt x="386" y="294"/>
                  <a:pt x="384" y="290"/>
                  <a:pt x="384" y="307"/>
                </a:cubicBezTo>
                <a:lnTo>
                  <a:pt x="455" y="307"/>
                </a:lnTo>
                <a:cubicBezTo>
                  <a:pt x="455" y="293"/>
                  <a:pt x="455" y="277"/>
                  <a:pt x="474" y="273"/>
                </a:cubicBezTo>
                <a:cubicBezTo>
                  <a:pt x="489" y="269"/>
                  <a:pt x="494" y="281"/>
                  <a:pt x="503" y="286"/>
                </a:cubicBezTo>
                <a:cubicBezTo>
                  <a:pt x="508" y="285"/>
                  <a:pt x="551" y="242"/>
                  <a:pt x="553" y="236"/>
                </a:cubicBezTo>
                <a:cubicBezTo>
                  <a:pt x="548" y="229"/>
                  <a:pt x="536" y="223"/>
                  <a:pt x="539" y="209"/>
                </a:cubicBezTo>
                <a:cubicBezTo>
                  <a:pt x="542" y="188"/>
                  <a:pt x="560" y="189"/>
                  <a:pt x="574" y="189"/>
                </a:cubicBezTo>
                <a:lnTo>
                  <a:pt x="574" y="118"/>
                </a:lnTo>
                <a:cubicBezTo>
                  <a:pt x="560" y="118"/>
                  <a:pt x="542" y="119"/>
                  <a:pt x="539" y="98"/>
                </a:cubicBezTo>
                <a:cubicBezTo>
                  <a:pt x="536" y="82"/>
                  <a:pt x="550" y="79"/>
                  <a:pt x="553" y="69"/>
                </a:cubicBezTo>
                <a:cubicBezTo>
                  <a:pt x="548" y="63"/>
                  <a:pt x="535" y="51"/>
                  <a:pt x="529" y="44"/>
                </a:cubicBezTo>
                <a:cubicBezTo>
                  <a:pt x="524" y="39"/>
                  <a:pt x="509" y="22"/>
                  <a:pt x="503" y="20"/>
                </a:cubicBezTo>
                <a:cubicBezTo>
                  <a:pt x="494" y="26"/>
                  <a:pt x="489" y="38"/>
                  <a:pt x="474" y="34"/>
                </a:cubicBezTo>
                <a:cubicBezTo>
                  <a:pt x="456" y="30"/>
                  <a:pt x="455" y="15"/>
                  <a:pt x="455" y="0"/>
                </a:cubicBezTo>
                <a:lnTo>
                  <a:pt x="384" y="0"/>
                </a:lnTo>
                <a:lnTo>
                  <a:pt x="384" y="1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20"/>
          <p:cNvSpPr>
            <a:spLocks noEditPoints="1"/>
          </p:cNvSpPr>
          <p:nvPr/>
        </p:nvSpPr>
        <p:spPr bwMode="auto">
          <a:xfrm>
            <a:off x="7759702" y="6309783"/>
            <a:ext cx="58738" cy="58738"/>
          </a:xfrm>
          <a:custGeom>
            <a:avLst/>
            <a:gdLst>
              <a:gd name="T0" fmla="*/ 24 w 166"/>
              <a:gd name="T1" fmla="*/ 82 h 165"/>
              <a:gd name="T2" fmla="*/ 29 w 166"/>
              <a:gd name="T3" fmla="*/ 58 h 165"/>
              <a:gd name="T4" fmla="*/ 59 w 166"/>
              <a:gd name="T5" fmla="*/ 29 h 165"/>
              <a:gd name="T6" fmla="*/ 137 w 166"/>
              <a:gd name="T7" fmla="*/ 107 h 165"/>
              <a:gd name="T8" fmla="*/ 24 w 166"/>
              <a:gd name="T9" fmla="*/ 82 h 165"/>
              <a:gd name="T10" fmla="*/ 0 w 166"/>
              <a:gd name="T11" fmla="*/ 78 h 165"/>
              <a:gd name="T12" fmla="*/ 0 w 166"/>
              <a:gd name="T13" fmla="*/ 87 h 165"/>
              <a:gd name="T14" fmla="*/ 79 w 166"/>
              <a:gd name="T15" fmla="*/ 165 h 165"/>
              <a:gd name="T16" fmla="*/ 87 w 166"/>
              <a:gd name="T17" fmla="*/ 165 h 165"/>
              <a:gd name="T18" fmla="*/ 166 w 166"/>
              <a:gd name="T19" fmla="*/ 87 h 165"/>
              <a:gd name="T20" fmla="*/ 166 w 166"/>
              <a:gd name="T21" fmla="*/ 78 h 165"/>
              <a:gd name="T22" fmla="*/ 87 w 166"/>
              <a:gd name="T23" fmla="*/ 0 h 165"/>
              <a:gd name="T24" fmla="*/ 79 w 166"/>
              <a:gd name="T25" fmla="*/ 0 h 165"/>
              <a:gd name="T26" fmla="*/ 0 w 166"/>
              <a:gd name="T27" fmla="*/ 7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66" h="165">
                <a:moveTo>
                  <a:pt x="24" y="82"/>
                </a:moveTo>
                <a:cubicBezTo>
                  <a:pt x="24" y="75"/>
                  <a:pt x="27" y="64"/>
                  <a:pt x="29" y="58"/>
                </a:cubicBezTo>
                <a:cubicBezTo>
                  <a:pt x="35" y="46"/>
                  <a:pt x="46" y="34"/>
                  <a:pt x="59" y="29"/>
                </a:cubicBezTo>
                <a:cubicBezTo>
                  <a:pt x="109" y="7"/>
                  <a:pt x="158" y="57"/>
                  <a:pt x="137" y="107"/>
                </a:cubicBezTo>
                <a:cubicBezTo>
                  <a:pt x="112" y="163"/>
                  <a:pt x="24" y="146"/>
                  <a:pt x="24" y="82"/>
                </a:cubicBezTo>
                <a:close/>
                <a:moveTo>
                  <a:pt x="0" y="78"/>
                </a:moveTo>
                <a:lnTo>
                  <a:pt x="0" y="87"/>
                </a:lnTo>
                <a:cubicBezTo>
                  <a:pt x="0" y="127"/>
                  <a:pt x="38" y="165"/>
                  <a:pt x="79" y="165"/>
                </a:cubicBezTo>
                <a:lnTo>
                  <a:pt x="87" y="165"/>
                </a:lnTo>
                <a:cubicBezTo>
                  <a:pt x="128" y="165"/>
                  <a:pt x="166" y="127"/>
                  <a:pt x="166" y="87"/>
                </a:cubicBezTo>
                <a:lnTo>
                  <a:pt x="166" y="78"/>
                </a:lnTo>
                <a:cubicBezTo>
                  <a:pt x="166" y="38"/>
                  <a:pt x="128" y="0"/>
                  <a:pt x="87" y="0"/>
                </a:cubicBezTo>
                <a:lnTo>
                  <a:pt x="79" y="0"/>
                </a:lnTo>
                <a:cubicBezTo>
                  <a:pt x="38" y="0"/>
                  <a:pt x="0" y="38"/>
                  <a:pt x="0" y="78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8" name="Freeform 21"/>
          <p:cNvSpPr>
            <a:spLocks/>
          </p:cNvSpPr>
          <p:nvPr/>
        </p:nvSpPr>
        <p:spPr bwMode="auto">
          <a:xfrm>
            <a:off x="7685090" y="6376458"/>
            <a:ext cx="23813" cy="17463"/>
          </a:xfrm>
          <a:custGeom>
            <a:avLst/>
            <a:gdLst>
              <a:gd name="T0" fmla="*/ 0 w 70"/>
              <a:gd name="T1" fmla="*/ 15 h 47"/>
              <a:gd name="T2" fmla="*/ 38 w 70"/>
              <a:gd name="T3" fmla="*/ 47 h 47"/>
              <a:gd name="T4" fmla="*/ 70 w 70"/>
              <a:gd name="T5" fmla="*/ 15 h 47"/>
              <a:gd name="T6" fmla="*/ 70 w 70"/>
              <a:gd name="T7" fmla="*/ 0 h 47"/>
              <a:gd name="T8" fmla="*/ 47 w 70"/>
              <a:gd name="T9" fmla="*/ 0 h 47"/>
              <a:gd name="T10" fmla="*/ 35 w 70"/>
              <a:gd name="T11" fmla="*/ 23 h 47"/>
              <a:gd name="T12" fmla="*/ 23 w 70"/>
              <a:gd name="T13" fmla="*/ 0 h 47"/>
              <a:gd name="T14" fmla="*/ 0 w 70"/>
              <a:gd name="T15" fmla="*/ 0 h 47"/>
              <a:gd name="T16" fmla="*/ 0 w 70"/>
              <a:gd name="T17" fmla="*/ 1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47">
                <a:moveTo>
                  <a:pt x="0" y="15"/>
                </a:moveTo>
                <a:cubicBezTo>
                  <a:pt x="0" y="33"/>
                  <a:pt x="15" y="47"/>
                  <a:pt x="38" y="47"/>
                </a:cubicBezTo>
                <a:cubicBezTo>
                  <a:pt x="54" y="47"/>
                  <a:pt x="70" y="31"/>
                  <a:pt x="70" y="15"/>
                </a:cubicBezTo>
                <a:lnTo>
                  <a:pt x="70" y="0"/>
                </a:lnTo>
                <a:lnTo>
                  <a:pt x="47" y="0"/>
                </a:lnTo>
                <a:cubicBezTo>
                  <a:pt x="47" y="6"/>
                  <a:pt x="48" y="23"/>
                  <a:pt x="35" y="23"/>
                </a:cubicBezTo>
                <a:cubicBezTo>
                  <a:pt x="22" y="23"/>
                  <a:pt x="23" y="6"/>
                  <a:pt x="23" y="0"/>
                </a:cubicBez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9" name="Freeform 22"/>
          <p:cNvSpPr>
            <a:spLocks/>
          </p:cNvSpPr>
          <p:nvPr/>
        </p:nvSpPr>
        <p:spPr bwMode="auto">
          <a:xfrm>
            <a:off x="5259390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6 w 5124"/>
              <a:gd name="T3" fmla="*/ 0 h 3173"/>
              <a:gd name="T4" fmla="*/ 5124 w 5124"/>
              <a:gd name="T5" fmla="*/ 0 h 3173"/>
              <a:gd name="T6" fmla="*/ 4429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6" y="0"/>
                </a:lnTo>
                <a:lnTo>
                  <a:pt x="5124" y="0"/>
                </a:lnTo>
                <a:lnTo>
                  <a:pt x="4429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0" name="Rectangle 23"/>
          <p:cNvSpPr>
            <a:spLocks noChangeArrowheads="1"/>
          </p:cNvSpPr>
          <p:nvPr/>
        </p:nvSpPr>
        <p:spPr bwMode="auto">
          <a:xfrm>
            <a:off x="5573715" y="6617758"/>
            <a:ext cx="117179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Анализ и внедрение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61" name="Rectangle 24"/>
          <p:cNvSpPr>
            <a:spLocks noChangeArrowheads="1"/>
          </p:cNvSpPr>
          <p:nvPr/>
        </p:nvSpPr>
        <p:spPr bwMode="auto">
          <a:xfrm>
            <a:off x="5824540" y="6730471"/>
            <a:ext cx="6780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требований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62" name="Rectangle 25"/>
          <p:cNvSpPr>
            <a:spLocks noChangeArrowheads="1"/>
          </p:cNvSpPr>
          <p:nvPr/>
        </p:nvSpPr>
        <p:spPr bwMode="auto">
          <a:xfrm>
            <a:off x="5759452" y="6833658"/>
            <a:ext cx="80470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потребителей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63" name="Freeform 26"/>
          <p:cNvSpPr>
            <a:spLocks noEditPoints="1"/>
          </p:cNvSpPr>
          <p:nvPr/>
        </p:nvSpPr>
        <p:spPr bwMode="auto">
          <a:xfrm>
            <a:off x="6072190" y="6289146"/>
            <a:ext cx="284163" cy="250825"/>
          </a:xfrm>
          <a:custGeom>
            <a:avLst/>
            <a:gdLst>
              <a:gd name="T0" fmla="*/ 59 w 802"/>
              <a:gd name="T1" fmla="*/ 260 h 708"/>
              <a:gd name="T2" fmla="*/ 400 w 802"/>
              <a:gd name="T3" fmla="*/ 0 h 708"/>
              <a:gd name="T4" fmla="*/ 747 w 802"/>
              <a:gd name="T5" fmla="*/ 287 h 708"/>
              <a:gd name="T6" fmla="*/ 741 w 802"/>
              <a:gd name="T7" fmla="*/ 449 h 708"/>
              <a:gd name="T8" fmla="*/ 400 w 802"/>
              <a:gd name="T9" fmla="*/ 708 h 708"/>
              <a:gd name="T10" fmla="*/ 57 w 802"/>
              <a:gd name="T11" fmla="*/ 442 h 708"/>
              <a:gd name="T12" fmla="*/ 0 w 802"/>
              <a:gd name="T13" fmla="*/ 525 h 708"/>
              <a:gd name="T14" fmla="*/ 51 w 802"/>
              <a:gd name="T15" fmla="*/ 421 h 708"/>
              <a:gd name="T16" fmla="*/ 159 w 802"/>
              <a:gd name="T17" fmla="*/ 472 h 708"/>
              <a:gd name="T18" fmla="*/ 802 w 802"/>
              <a:gd name="T19" fmla="*/ 180 h 708"/>
              <a:gd name="T20" fmla="*/ 752 w 802"/>
              <a:gd name="T21" fmla="*/ 283 h 708"/>
              <a:gd name="T22" fmla="*/ 646 w 802"/>
              <a:gd name="T23" fmla="*/ 235 h 708"/>
              <a:gd name="T24" fmla="*/ 246 w 802"/>
              <a:gd name="T25" fmla="*/ 337 h 708"/>
              <a:gd name="T26" fmla="*/ 350 w 802"/>
              <a:gd name="T27" fmla="*/ 337 h 708"/>
              <a:gd name="T28" fmla="*/ 350 w 802"/>
              <a:gd name="T29" fmla="*/ 523 h 708"/>
              <a:gd name="T30" fmla="*/ 246 w 802"/>
              <a:gd name="T31" fmla="*/ 523 h 708"/>
              <a:gd name="T32" fmla="*/ 246 w 802"/>
              <a:gd name="T33" fmla="*/ 337 h 708"/>
              <a:gd name="T34" fmla="*/ 350 w 802"/>
              <a:gd name="T35" fmla="*/ 259 h 708"/>
              <a:gd name="T36" fmla="*/ 453 w 802"/>
              <a:gd name="T37" fmla="*/ 259 h 708"/>
              <a:gd name="T38" fmla="*/ 453 w 802"/>
              <a:gd name="T39" fmla="*/ 523 h 708"/>
              <a:gd name="T40" fmla="*/ 350 w 802"/>
              <a:gd name="T41" fmla="*/ 523 h 708"/>
              <a:gd name="T42" fmla="*/ 350 w 802"/>
              <a:gd name="T43" fmla="*/ 259 h 708"/>
              <a:gd name="T44" fmla="*/ 453 w 802"/>
              <a:gd name="T45" fmla="*/ 181 h 708"/>
              <a:gd name="T46" fmla="*/ 556 w 802"/>
              <a:gd name="T47" fmla="*/ 181 h 708"/>
              <a:gd name="T48" fmla="*/ 556 w 802"/>
              <a:gd name="T49" fmla="*/ 523 h 708"/>
              <a:gd name="T50" fmla="*/ 453 w 802"/>
              <a:gd name="T51" fmla="*/ 523 h 708"/>
              <a:gd name="T52" fmla="*/ 453 w 802"/>
              <a:gd name="T53" fmla="*/ 181 h 708"/>
              <a:gd name="T54" fmla="*/ 191 w 802"/>
              <a:gd name="T55" fmla="*/ 523 h 708"/>
              <a:gd name="T56" fmla="*/ 613 w 802"/>
              <a:gd name="T57" fmla="*/ 523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02" h="708">
                <a:moveTo>
                  <a:pt x="59" y="260"/>
                </a:moveTo>
                <a:cubicBezTo>
                  <a:pt x="100" y="110"/>
                  <a:pt x="237" y="0"/>
                  <a:pt x="400" y="0"/>
                </a:cubicBezTo>
                <a:cubicBezTo>
                  <a:pt x="572" y="0"/>
                  <a:pt x="716" y="123"/>
                  <a:pt x="747" y="287"/>
                </a:cubicBezTo>
                <a:moveTo>
                  <a:pt x="741" y="449"/>
                </a:moveTo>
                <a:cubicBezTo>
                  <a:pt x="700" y="598"/>
                  <a:pt x="563" y="708"/>
                  <a:pt x="400" y="708"/>
                </a:cubicBezTo>
                <a:cubicBezTo>
                  <a:pt x="235" y="708"/>
                  <a:pt x="96" y="595"/>
                  <a:pt x="57" y="442"/>
                </a:cubicBezTo>
                <a:moveTo>
                  <a:pt x="0" y="525"/>
                </a:moveTo>
                <a:lnTo>
                  <a:pt x="51" y="421"/>
                </a:lnTo>
                <a:lnTo>
                  <a:pt x="159" y="472"/>
                </a:lnTo>
                <a:moveTo>
                  <a:pt x="802" y="180"/>
                </a:moveTo>
                <a:lnTo>
                  <a:pt x="752" y="283"/>
                </a:lnTo>
                <a:lnTo>
                  <a:pt x="646" y="235"/>
                </a:lnTo>
                <a:moveTo>
                  <a:pt x="246" y="337"/>
                </a:moveTo>
                <a:lnTo>
                  <a:pt x="350" y="337"/>
                </a:lnTo>
                <a:lnTo>
                  <a:pt x="350" y="523"/>
                </a:lnTo>
                <a:lnTo>
                  <a:pt x="246" y="523"/>
                </a:lnTo>
                <a:lnTo>
                  <a:pt x="246" y="337"/>
                </a:lnTo>
                <a:close/>
                <a:moveTo>
                  <a:pt x="350" y="259"/>
                </a:moveTo>
                <a:lnTo>
                  <a:pt x="453" y="259"/>
                </a:lnTo>
                <a:lnTo>
                  <a:pt x="453" y="523"/>
                </a:lnTo>
                <a:lnTo>
                  <a:pt x="350" y="523"/>
                </a:lnTo>
                <a:lnTo>
                  <a:pt x="350" y="259"/>
                </a:lnTo>
                <a:close/>
                <a:moveTo>
                  <a:pt x="453" y="181"/>
                </a:moveTo>
                <a:lnTo>
                  <a:pt x="556" y="181"/>
                </a:lnTo>
                <a:lnTo>
                  <a:pt x="556" y="523"/>
                </a:lnTo>
                <a:lnTo>
                  <a:pt x="453" y="523"/>
                </a:lnTo>
                <a:lnTo>
                  <a:pt x="453" y="181"/>
                </a:lnTo>
                <a:close/>
                <a:moveTo>
                  <a:pt x="191" y="523"/>
                </a:moveTo>
                <a:lnTo>
                  <a:pt x="613" y="523"/>
                </a:lnTo>
              </a:path>
            </a:pathLst>
          </a:custGeom>
          <a:noFill/>
          <a:ln w="9525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4" name="Freeform 27"/>
          <p:cNvSpPr>
            <a:spLocks/>
          </p:cNvSpPr>
          <p:nvPr/>
        </p:nvSpPr>
        <p:spPr bwMode="auto">
          <a:xfrm>
            <a:off x="2041527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6 w 5124"/>
              <a:gd name="T3" fmla="*/ 0 h 3173"/>
              <a:gd name="T4" fmla="*/ 5124 w 5124"/>
              <a:gd name="T5" fmla="*/ 0 h 3173"/>
              <a:gd name="T6" fmla="*/ 4428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6" y="0"/>
                </a:lnTo>
                <a:lnTo>
                  <a:pt x="5124" y="0"/>
                </a:lnTo>
                <a:lnTo>
                  <a:pt x="4428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2343152" y="6692371"/>
            <a:ext cx="11990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Процесс постоянных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2622552" y="6795558"/>
            <a:ext cx="6572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улучшений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77" name="Freeform 30"/>
          <p:cNvSpPr>
            <a:spLocks noEditPoints="1"/>
          </p:cNvSpPr>
          <p:nvPr/>
        </p:nvSpPr>
        <p:spPr bwMode="auto">
          <a:xfrm>
            <a:off x="2820990" y="6268508"/>
            <a:ext cx="271463" cy="285750"/>
          </a:xfrm>
          <a:custGeom>
            <a:avLst/>
            <a:gdLst>
              <a:gd name="T0" fmla="*/ 282 w 769"/>
              <a:gd name="T1" fmla="*/ 384 h 812"/>
              <a:gd name="T2" fmla="*/ 315 w 769"/>
              <a:gd name="T3" fmla="*/ 392 h 812"/>
              <a:gd name="T4" fmla="*/ 455 w 769"/>
              <a:gd name="T5" fmla="*/ 433 h 812"/>
              <a:gd name="T6" fmla="*/ 91 w 769"/>
              <a:gd name="T7" fmla="*/ 615 h 812"/>
              <a:gd name="T8" fmla="*/ 173 w 769"/>
              <a:gd name="T9" fmla="*/ 538 h 812"/>
              <a:gd name="T10" fmla="*/ 617 w 769"/>
              <a:gd name="T11" fmla="*/ 445 h 812"/>
              <a:gd name="T12" fmla="*/ 597 w 769"/>
              <a:gd name="T13" fmla="*/ 288 h 812"/>
              <a:gd name="T14" fmla="*/ 518 w 769"/>
              <a:gd name="T15" fmla="*/ 314 h 812"/>
              <a:gd name="T16" fmla="*/ 571 w 769"/>
              <a:gd name="T17" fmla="*/ 366 h 812"/>
              <a:gd name="T18" fmla="*/ 208 w 769"/>
              <a:gd name="T19" fmla="*/ 535 h 812"/>
              <a:gd name="T20" fmla="*/ 231 w 769"/>
              <a:gd name="T21" fmla="*/ 269 h 812"/>
              <a:gd name="T22" fmla="*/ 435 w 769"/>
              <a:gd name="T23" fmla="*/ 380 h 812"/>
              <a:gd name="T24" fmla="*/ 484 w 769"/>
              <a:gd name="T25" fmla="*/ 382 h 812"/>
              <a:gd name="T26" fmla="*/ 427 w 769"/>
              <a:gd name="T27" fmla="*/ 509 h 812"/>
              <a:gd name="T28" fmla="*/ 341 w 769"/>
              <a:gd name="T29" fmla="*/ 516 h 812"/>
              <a:gd name="T30" fmla="*/ 348 w 769"/>
              <a:gd name="T31" fmla="*/ 248 h 812"/>
              <a:gd name="T32" fmla="*/ 317 w 769"/>
              <a:gd name="T33" fmla="*/ 61 h 812"/>
              <a:gd name="T34" fmla="*/ 367 w 769"/>
              <a:gd name="T35" fmla="*/ 163 h 812"/>
              <a:gd name="T36" fmla="*/ 452 w 769"/>
              <a:gd name="T37" fmla="*/ 104 h 812"/>
              <a:gd name="T38" fmla="*/ 451 w 769"/>
              <a:gd name="T39" fmla="*/ 230 h 812"/>
              <a:gd name="T40" fmla="*/ 419 w 769"/>
              <a:gd name="T41" fmla="*/ 353 h 812"/>
              <a:gd name="T42" fmla="*/ 247 w 769"/>
              <a:gd name="T43" fmla="*/ 176 h 812"/>
              <a:gd name="T44" fmla="*/ 105 w 769"/>
              <a:gd name="T45" fmla="*/ 179 h 812"/>
              <a:gd name="T46" fmla="*/ 89 w 769"/>
              <a:gd name="T47" fmla="*/ 447 h 812"/>
              <a:gd name="T48" fmla="*/ 57 w 769"/>
              <a:gd name="T49" fmla="*/ 559 h 812"/>
              <a:gd name="T50" fmla="*/ 114 w 769"/>
              <a:gd name="T51" fmla="*/ 404 h 812"/>
              <a:gd name="T52" fmla="*/ 68 w 769"/>
              <a:gd name="T53" fmla="*/ 307 h 812"/>
              <a:gd name="T54" fmla="*/ 168 w 769"/>
              <a:gd name="T55" fmla="*/ 209 h 812"/>
              <a:gd name="T56" fmla="*/ 285 w 769"/>
              <a:gd name="T57" fmla="*/ 243 h 812"/>
              <a:gd name="T58" fmla="*/ 320 w 769"/>
              <a:gd name="T59" fmla="*/ 307 h 812"/>
              <a:gd name="T60" fmla="*/ 272 w 769"/>
              <a:gd name="T61" fmla="*/ 535 h 812"/>
              <a:gd name="T62" fmla="*/ 470 w 769"/>
              <a:gd name="T63" fmla="*/ 560 h 812"/>
              <a:gd name="T64" fmla="*/ 505 w 769"/>
              <a:gd name="T65" fmla="*/ 355 h 812"/>
              <a:gd name="T66" fmla="*/ 510 w 769"/>
              <a:gd name="T67" fmla="*/ 207 h 812"/>
              <a:gd name="T68" fmla="*/ 647 w 769"/>
              <a:gd name="T69" fmla="*/ 213 h 812"/>
              <a:gd name="T70" fmla="*/ 646 w 769"/>
              <a:gd name="T71" fmla="*/ 433 h 812"/>
              <a:gd name="T72" fmla="*/ 637 w 769"/>
              <a:gd name="T73" fmla="*/ 685 h 812"/>
              <a:gd name="T74" fmla="*/ 475 w 769"/>
              <a:gd name="T75" fmla="*/ 734 h 812"/>
              <a:gd name="T76" fmla="*/ 297 w 769"/>
              <a:gd name="T77" fmla="*/ 765 h 812"/>
              <a:gd name="T78" fmla="*/ 150 w 769"/>
              <a:gd name="T79" fmla="*/ 677 h 812"/>
              <a:gd name="T80" fmla="*/ 165 w 769"/>
              <a:gd name="T81" fmla="*/ 706 h 812"/>
              <a:gd name="T82" fmla="*/ 262 w 769"/>
              <a:gd name="T83" fmla="*/ 740 h 812"/>
              <a:gd name="T84" fmla="*/ 485 w 769"/>
              <a:gd name="T85" fmla="*/ 812 h 812"/>
              <a:gd name="T86" fmla="*/ 562 w 769"/>
              <a:gd name="T87" fmla="*/ 691 h 812"/>
              <a:gd name="T88" fmla="*/ 676 w 769"/>
              <a:gd name="T89" fmla="*/ 679 h 812"/>
              <a:gd name="T90" fmla="*/ 713 w 769"/>
              <a:gd name="T91" fmla="*/ 490 h 812"/>
              <a:gd name="T92" fmla="*/ 733 w 769"/>
              <a:gd name="T93" fmla="*/ 298 h 812"/>
              <a:gd name="T94" fmla="*/ 537 w 769"/>
              <a:gd name="T95" fmla="*/ 186 h 812"/>
              <a:gd name="T96" fmla="*/ 472 w 769"/>
              <a:gd name="T97" fmla="*/ 35 h 812"/>
              <a:gd name="T98" fmla="*/ 384 w 769"/>
              <a:gd name="T99" fmla="*/ 135 h 812"/>
              <a:gd name="T100" fmla="*/ 297 w 769"/>
              <a:gd name="T101" fmla="*/ 35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769" h="812">
                <a:moveTo>
                  <a:pt x="309" y="526"/>
                </a:moveTo>
                <a:cubicBezTo>
                  <a:pt x="301" y="522"/>
                  <a:pt x="298" y="517"/>
                  <a:pt x="293" y="511"/>
                </a:cubicBezTo>
                <a:cubicBezTo>
                  <a:pt x="266" y="477"/>
                  <a:pt x="260" y="423"/>
                  <a:pt x="282" y="384"/>
                </a:cubicBezTo>
                <a:cubicBezTo>
                  <a:pt x="287" y="376"/>
                  <a:pt x="291" y="371"/>
                  <a:pt x="297" y="363"/>
                </a:cubicBezTo>
                <a:cubicBezTo>
                  <a:pt x="301" y="358"/>
                  <a:pt x="311" y="349"/>
                  <a:pt x="317" y="347"/>
                </a:cubicBezTo>
                <a:cubicBezTo>
                  <a:pt x="317" y="364"/>
                  <a:pt x="315" y="376"/>
                  <a:pt x="315" y="392"/>
                </a:cubicBezTo>
                <a:lnTo>
                  <a:pt x="309" y="526"/>
                </a:lnTo>
                <a:close/>
                <a:moveTo>
                  <a:pt x="424" y="431"/>
                </a:moveTo>
                <a:cubicBezTo>
                  <a:pt x="424" y="456"/>
                  <a:pt x="455" y="453"/>
                  <a:pt x="455" y="433"/>
                </a:cubicBezTo>
                <a:cubicBezTo>
                  <a:pt x="455" y="412"/>
                  <a:pt x="424" y="413"/>
                  <a:pt x="424" y="431"/>
                </a:cubicBezTo>
                <a:close/>
                <a:moveTo>
                  <a:pt x="60" y="618"/>
                </a:moveTo>
                <a:cubicBezTo>
                  <a:pt x="60" y="637"/>
                  <a:pt x="91" y="646"/>
                  <a:pt x="91" y="615"/>
                </a:cubicBezTo>
                <a:cubicBezTo>
                  <a:pt x="91" y="600"/>
                  <a:pt x="60" y="598"/>
                  <a:pt x="60" y="618"/>
                </a:cubicBezTo>
                <a:close/>
                <a:moveTo>
                  <a:pt x="152" y="430"/>
                </a:moveTo>
                <a:cubicBezTo>
                  <a:pt x="152" y="472"/>
                  <a:pt x="155" y="503"/>
                  <a:pt x="173" y="538"/>
                </a:cubicBezTo>
                <a:cubicBezTo>
                  <a:pt x="200" y="592"/>
                  <a:pt x="232" y="624"/>
                  <a:pt x="285" y="650"/>
                </a:cubicBezTo>
                <a:cubicBezTo>
                  <a:pt x="344" y="680"/>
                  <a:pt x="425" y="679"/>
                  <a:pt x="483" y="651"/>
                </a:cubicBezTo>
                <a:cubicBezTo>
                  <a:pt x="558" y="614"/>
                  <a:pt x="617" y="538"/>
                  <a:pt x="617" y="445"/>
                </a:cubicBezTo>
                <a:cubicBezTo>
                  <a:pt x="617" y="410"/>
                  <a:pt x="614" y="390"/>
                  <a:pt x="603" y="359"/>
                </a:cubicBezTo>
                <a:cubicBezTo>
                  <a:pt x="596" y="338"/>
                  <a:pt x="585" y="321"/>
                  <a:pt x="573" y="304"/>
                </a:cubicBezTo>
                <a:cubicBezTo>
                  <a:pt x="577" y="304"/>
                  <a:pt x="597" y="308"/>
                  <a:pt x="597" y="288"/>
                </a:cubicBezTo>
                <a:cubicBezTo>
                  <a:pt x="597" y="282"/>
                  <a:pt x="592" y="276"/>
                  <a:pt x="587" y="274"/>
                </a:cubicBezTo>
                <a:cubicBezTo>
                  <a:pt x="583" y="272"/>
                  <a:pt x="551" y="270"/>
                  <a:pt x="545" y="269"/>
                </a:cubicBezTo>
                <a:cubicBezTo>
                  <a:pt x="514" y="266"/>
                  <a:pt x="522" y="290"/>
                  <a:pt x="518" y="314"/>
                </a:cubicBezTo>
                <a:cubicBezTo>
                  <a:pt x="517" y="323"/>
                  <a:pt x="514" y="344"/>
                  <a:pt x="534" y="344"/>
                </a:cubicBezTo>
                <a:cubicBezTo>
                  <a:pt x="547" y="344"/>
                  <a:pt x="547" y="330"/>
                  <a:pt x="552" y="327"/>
                </a:cubicBezTo>
                <a:lnTo>
                  <a:pt x="571" y="366"/>
                </a:lnTo>
                <a:cubicBezTo>
                  <a:pt x="578" y="382"/>
                  <a:pt x="581" y="394"/>
                  <a:pt x="583" y="413"/>
                </a:cubicBezTo>
                <a:cubicBezTo>
                  <a:pt x="597" y="506"/>
                  <a:pt x="538" y="600"/>
                  <a:pt x="448" y="630"/>
                </a:cubicBezTo>
                <a:cubicBezTo>
                  <a:pt x="351" y="663"/>
                  <a:pt x="246" y="613"/>
                  <a:pt x="208" y="535"/>
                </a:cubicBezTo>
                <a:cubicBezTo>
                  <a:pt x="174" y="467"/>
                  <a:pt x="174" y="401"/>
                  <a:pt x="213" y="334"/>
                </a:cubicBezTo>
                <a:cubicBezTo>
                  <a:pt x="228" y="309"/>
                  <a:pt x="248" y="296"/>
                  <a:pt x="248" y="285"/>
                </a:cubicBezTo>
                <a:cubicBezTo>
                  <a:pt x="248" y="277"/>
                  <a:pt x="241" y="269"/>
                  <a:pt x="231" y="269"/>
                </a:cubicBezTo>
                <a:cubicBezTo>
                  <a:pt x="213" y="269"/>
                  <a:pt x="175" y="331"/>
                  <a:pt x="167" y="355"/>
                </a:cubicBezTo>
                <a:cubicBezTo>
                  <a:pt x="159" y="378"/>
                  <a:pt x="152" y="403"/>
                  <a:pt x="152" y="430"/>
                </a:cubicBezTo>
                <a:close/>
                <a:moveTo>
                  <a:pt x="435" y="380"/>
                </a:moveTo>
                <a:cubicBezTo>
                  <a:pt x="455" y="380"/>
                  <a:pt x="454" y="360"/>
                  <a:pt x="450" y="346"/>
                </a:cubicBezTo>
                <a:cubicBezTo>
                  <a:pt x="460" y="350"/>
                  <a:pt x="471" y="362"/>
                  <a:pt x="477" y="370"/>
                </a:cubicBezTo>
                <a:cubicBezTo>
                  <a:pt x="480" y="374"/>
                  <a:pt x="482" y="377"/>
                  <a:pt x="484" y="382"/>
                </a:cubicBezTo>
                <a:cubicBezTo>
                  <a:pt x="515" y="433"/>
                  <a:pt x="497" y="501"/>
                  <a:pt x="460" y="526"/>
                </a:cubicBezTo>
                <a:cubicBezTo>
                  <a:pt x="460" y="518"/>
                  <a:pt x="460" y="507"/>
                  <a:pt x="459" y="501"/>
                </a:cubicBezTo>
                <a:cubicBezTo>
                  <a:pt x="454" y="485"/>
                  <a:pt x="427" y="481"/>
                  <a:pt x="427" y="509"/>
                </a:cubicBezTo>
                <a:cubicBezTo>
                  <a:pt x="427" y="543"/>
                  <a:pt x="439" y="545"/>
                  <a:pt x="410" y="552"/>
                </a:cubicBezTo>
                <a:cubicBezTo>
                  <a:pt x="380" y="560"/>
                  <a:pt x="340" y="551"/>
                  <a:pt x="340" y="545"/>
                </a:cubicBezTo>
                <a:cubicBezTo>
                  <a:pt x="340" y="535"/>
                  <a:pt x="339" y="525"/>
                  <a:pt x="341" y="516"/>
                </a:cubicBezTo>
                <a:lnTo>
                  <a:pt x="348" y="370"/>
                </a:lnTo>
                <a:cubicBezTo>
                  <a:pt x="348" y="353"/>
                  <a:pt x="355" y="261"/>
                  <a:pt x="353" y="256"/>
                </a:cubicBezTo>
                <a:lnTo>
                  <a:pt x="348" y="248"/>
                </a:lnTo>
                <a:cubicBezTo>
                  <a:pt x="338" y="240"/>
                  <a:pt x="313" y="237"/>
                  <a:pt x="290" y="198"/>
                </a:cubicBezTo>
                <a:cubicBezTo>
                  <a:pt x="268" y="161"/>
                  <a:pt x="273" y="110"/>
                  <a:pt x="301" y="76"/>
                </a:cubicBezTo>
                <a:cubicBezTo>
                  <a:pt x="307" y="68"/>
                  <a:pt x="308" y="65"/>
                  <a:pt x="317" y="61"/>
                </a:cubicBezTo>
                <a:cubicBezTo>
                  <a:pt x="317" y="75"/>
                  <a:pt x="317" y="90"/>
                  <a:pt x="317" y="104"/>
                </a:cubicBezTo>
                <a:cubicBezTo>
                  <a:pt x="317" y="141"/>
                  <a:pt x="315" y="132"/>
                  <a:pt x="353" y="155"/>
                </a:cubicBezTo>
                <a:cubicBezTo>
                  <a:pt x="358" y="158"/>
                  <a:pt x="362" y="160"/>
                  <a:pt x="367" y="163"/>
                </a:cubicBezTo>
                <a:cubicBezTo>
                  <a:pt x="389" y="176"/>
                  <a:pt x="389" y="171"/>
                  <a:pt x="429" y="147"/>
                </a:cubicBezTo>
                <a:cubicBezTo>
                  <a:pt x="434" y="144"/>
                  <a:pt x="439" y="142"/>
                  <a:pt x="443" y="139"/>
                </a:cubicBezTo>
                <a:cubicBezTo>
                  <a:pt x="455" y="130"/>
                  <a:pt x="452" y="123"/>
                  <a:pt x="452" y="104"/>
                </a:cubicBezTo>
                <a:cubicBezTo>
                  <a:pt x="452" y="90"/>
                  <a:pt x="452" y="75"/>
                  <a:pt x="452" y="61"/>
                </a:cubicBezTo>
                <a:cubicBezTo>
                  <a:pt x="494" y="89"/>
                  <a:pt x="508" y="160"/>
                  <a:pt x="471" y="209"/>
                </a:cubicBezTo>
                <a:cubicBezTo>
                  <a:pt x="465" y="217"/>
                  <a:pt x="459" y="224"/>
                  <a:pt x="451" y="230"/>
                </a:cubicBezTo>
                <a:cubicBezTo>
                  <a:pt x="442" y="237"/>
                  <a:pt x="436" y="240"/>
                  <a:pt x="425" y="245"/>
                </a:cubicBezTo>
                <a:cubicBezTo>
                  <a:pt x="409" y="253"/>
                  <a:pt x="416" y="269"/>
                  <a:pt x="416" y="294"/>
                </a:cubicBezTo>
                <a:cubicBezTo>
                  <a:pt x="416" y="306"/>
                  <a:pt x="419" y="334"/>
                  <a:pt x="419" y="353"/>
                </a:cubicBezTo>
                <a:cubicBezTo>
                  <a:pt x="419" y="367"/>
                  <a:pt x="422" y="380"/>
                  <a:pt x="435" y="380"/>
                </a:cubicBezTo>
                <a:close/>
                <a:moveTo>
                  <a:pt x="243" y="143"/>
                </a:moveTo>
                <a:cubicBezTo>
                  <a:pt x="243" y="156"/>
                  <a:pt x="247" y="165"/>
                  <a:pt x="247" y="176"/>
                </a:cubicBezTo>
                <a:cubicBezTo>
                  <a:pt x="236" y="183"/>
                  <a:pt x="235" y="186"/>
                  <a:pt x="219" y="189"/>
                </a:cubicBezTo>
                <a:cubicBezTo>
                  <a:pt x="191" y="194"/>
                  <a:pt x="148" y="159"/>
                  <a:pt x="122" y="159"/>
                </a:cubicBezTo>
                <a:cubicBezTo>
                  <a:pt x="113" y="159"/>
                  <a:pt x="108" y="172"/>
                  <a:pt x="105" y="179"/>
                </a:cubicBezTo>
                <a:lnTo>
                  <a:pt x="16" y="333"/>
                </a:lnTo>
                <a:cubicBezTo>
                  <a:pt x="0" y="359"/>
                  <a:pt x="21" y="363"/>
                  <a:pt x="53" y="387"/>
                </a:cubicBezTo>
                <a:cubicBezTo>
                  <a:pt x="78" y="406"/>
                  <a:pt x="89" y="409"/>
                  <a:pt x="89" y="447"/>
                </a:cubicBezTo>
                <a:cubicBezTo>
                  <a:pt x="89" y="472"/>
                  <a:pt x="49" y="495"/>
                  <a:pt x="30" y="509"/>
                </a:cubicBezTo>
                <a:cubicBezTo>
                  <a:pt x="4" y="528"/>
                  <a:pt x="3" y="530"/>
                  <a:pt x="27" y="566"/>
                </a:cubicBezTo>
                <a:cubicBezTo>
                  <a:pt x="35" y="578"/>
                  <a:pt x="57" y="574"/>
                  <a:pt x="57" y="559"/>
                </a:cubicBezTo>
                <a:cubicBezTo>
                  <a:pt x="57" y="549"/>
                  <a:pt x="50" y="545"/>
                  <a:pt x="47" y="535"/>
                </a:cubicBezTo>
                <a:lnTo>
                  <a:pt x="96" y="500"/>
                </a:lnTo>
                <a:cubicBezTo>
                  <a:pt x="123" y="479"/>
                  <a:pt x="129" y="434"/>
                  <a:pt x="114" y="404"/>
                </a:cubicBezTo>
                <a:cubicBezTo>
                  <a:pt x="104" y="384"/>
                  <a:pt x="89" y="374"/>
                  <a:pt x="72" y="362"/>
                </a:cubicBezTo>
                <a:cubicBezTo>
                  <a:pt x="63" y="356"/>
                  <a:pt x="56" y="350"/>
                  <a:pt x="47" y="344"/>
                </a:cubicBezTo>
                <a:cubicBezTo>
                  <a:pt x="50" y="333"/>
                  <a:pt x="62" y="317"/>
                  <a:pt x="68" y="307"/>
                </a:cubicBezTo>
                <a:lnTo>
                  <a:pt x="110" y="233"/>
                </a:lnTo>
                <a:cubicBezTo>
                  <a:pt x="116" y="224"/>
                  <a:pt x="129" y="204"/>
                  <a:pt x="131" y="195"/>
                </a:cubicBezTo>
                <a:cubicBezTo>
                  <a:pt x="143" y="197"/>
                  <a:pt x="157" y="205"/>
                  <a:pt x="168" y="209"/>
                </a:cubicBezTo>
                <a:cubicBezTo>
                  <a:pt x="205" y="225"/>
                  <a:pt x="223" y="226"/>
                  <a:pt x="259" y="207"/>
                </a:cubicBezTo>
                <a:cubicBezTo>
                  <a:pt x="260" y="213"/>
                  <a:pt x="267" y="222"/>
                  <a:pt x="270" y="227"/>
                </a:cubicBezTo>
                <a:cubicBezTo>
                  <a:pt x="276" y="234"/>
                  <a:pt x="279" y="237"/>
                  <a:pt x="285" y="243"/>
                </a:cubicBezTo>
                <a:cubicBezTo>
                  <a:pt x="291" y="249"/>
                  <a:pt x="294" y="253"/>
                  <a:pt x="301" y="258"/>
                </a:cubicBezTo>
                <a:cubicBezTo>
                  <a:pt x="306" y="261"/>
                  <a:pt x="316" y="268"/>
                  <a:pt x="321" y="269"/>
                </a:cubicBezTo>
                <a:cubicBezTo>
                  <a:pt x="321" y="282"/>
                  <a:pt x="320" y="292"/>
                  <a:pt x="320" y="307"/>
                </a:cubicBezTo>
                <a:cubicBezTo>
                  <a:pt x="276" y="330"/>
                  <a:pt x="237" y="375"/>
                  <a:pt x="237" y="430"/>
                </a:cubicBezTo>
                <a:cubicBezTo>
                  <a:pt x="237" y="469"/>
                  <a:pt x="242" y="495"/>
                  <a:pt x="264" y="526"/>
                </a:cubicBezTo>
                <a:cubicBezTo>
                  <a:pt x="267" y="529"/>
                  <a:pt x="269" y="532"/>
                  <a:pt x="272" y="535"/>
                </a:cubicBezTo>
                <a:lnTo>
                  <a:pt x="289" y="552"/>
                </a:lnTo>
                <a:cubicBezTo>
                  <a:pt x="310" y="573"/>
                  <a:pt x="345" y="587"/>
                  <a:pt x="376" y="587"/>
                </a:cubicBezTo>
                <a:cubicBezTo>
                  <a:pt x="413" y="587"/>
                  <a:pt x="441" y="581"/>
                  <a:pt x="470" y="560"/>
                </a:cubicBezTo>
                <a:lnTo>
                  <a:pt x="489" y="543"/>
                </a:lnTo>
                <a:cubicBezTo>
                  <a:pt x="495" y="536"/>
                  <a:pt x="499" y="532"/>
                  <a:pt x="505" y="524"/>
                </a:cubicBezTo>
                <a:cubicBezTo>
                  <a:pt x="541" y="473"/>
                  <a:pt x="539" y="407"/>
                  <a:pt x="505" y="355"/>
                </a:cubicBezTo>
                <a:cubicBezTo>
                  <a:pt x="489" y="331"/>
                  <a:pt x="472" y="322"/>
                  <a:pt x="449" y="307"/>
                </a:cubicBezTo>
                <a:cubicBezTo>
                  <a:pt x="449" y="292"/>
                  <a:pt x="447" y="283"/>
                  <a:pt x="447" y="269"/>
                </a:cubicBezTo>
                <a:cubicBezTo>
                  <a:pt x="470" y="264"/>
                  <a:pt x="499" y="227"/>
                  <a:pt x="510" y="207"/>
                </a:cubicBezTo>
                <a:cubicBezTo>
                  <a:pt x="527" y="218"/>
                  <a:pt x="541" y="221"/>
                  <a:pt x="562" y="221"/>
                </a:cubicBezTo>
                <a:cubicBezTo>
                  <a:pt x="589" y="221"/>
                  <a:pt x="612" y="200"/>
                  <a:pt x="637" y="195"/>
                </a:cubicBezTo>
                <a:cubicBezTo>
                  <a:pt x="638" y="199"/>
                  <a:pt x="644" y="208"/>
                  <a:pt x="647" y="213"/>
                </a:cubicBezTo>
                <a:cubicBezTo>
                  <a:pt x="651" y="219"/>
                  <a:pt x="654" y="225"/>
                  <a:pt x="657" y="232"/>
                </a:cubicBezTo>
                <a:cubicBezTo>
                  <a:pt x="665" y="245"/>
                  <a:pt x="719" y="334"/>
                  <a:pt x="721" y="344"/>
                </a:cubicBezTo>
                <a:cubicBezTo>
                  <a:pt x="692" y="364"/>
                  <a:pt x="646" y="391"/>
                  <a:pt x="646" y="433"/>
                </a:cubicBezTo>
                <a:cubicBezTo>
                  <a:pt x="646" y="490"/>
                  <a:pt x="672" y="498"/>
                  <a:pt x="709" y="526"/>
                </a:cubicBezTo>
                <a:cubicBezTo>
                  <a:pt x="713" y="530"/>
                  <a:pt x="717" y="532"/>
                  <a:pt x="721" y="535"/>
                </a:cubicBezTo>
                <a:cubicBezTo>
                  <a:pt x="718" y="551"/>
                  <a:pt x="641" y="670"/>
                  <a:pt x="637" y="685"/>
                </a:cubicBezTo>
                <a:cubicBezTo>
                  <a:pt x="626" y="682"/>
                  <a:pt x="611" y="675"/>
                  <a:pt x="600" y="670"/>
                </a:cubicBezTo>
                <a:cubicBezTo>
                  <a:pt x="587" y="664"/>
                  <a:pt x="573" y="658"/>
                  <a:pt x="555" y="658"/>
                </a:cubicBezTo>
                <a:cubicBezTo>
                  <a:pt x="513" y="658"/>
                  <a:pt x="480" y="691"/>
                  <a:pt x="475" y="734"/>
                </a:cubicBezTo>
                <a:cubicBezTo>
                  <a:pt x="474" y="748"/>
                  <a:pt x="472" y="769"/>
                  <a:pt x="469" y="781"/>
                </a:cubicBezTo>
                <a:lnTo>
                  <a:pt x="329" y="781"/>
                </a:lnTo>
                <a:cubicBezTo>
                  <a:pt x="296" y="781"/>
                  <a:pt x="299" y="786"/>
                  <a:pt x="297" y="765"/>
                </a:cubicBezTo>
                <a:cubicBezTo>
                  <a:pt x="293" y="730"/>
                  <a:pt x="294" y="714"/>
                  <a:pt x="277" y="690"/>
                </a:cubicBezTo>
                <a:cubicBezTo>
                  <a:pt x="269" y="680"/>
                  <a:pt x="262" y="676"/>
                  <a:pt x="251" y="669"/>
                </a:cubicBezTo>
                <a:cubicBezTo>
                  <a:pt x="213" y="647"/>
                  <a:pt x="187" y="663"/>
                  <a:pt x="150" y="677"/>
                </a:cubicBezTo>
                <a:cubicBezTo>
                  <a:pt x="145" y="679"/>
                  <a:pt x="137" y="682"/>
                  <a:pt x="131" y="685"/>
                </a:cubicBezTo>
                <a:cubicBezTo>
                  <a:pt x="123" y="650"/>
                  <a:pt x="82" y="662"/>
                  <a:pt x="99" y="692"/>
                </a:cubicBezTo>
                <a:cubicBezTo>
                  <a:pt x="123" y="730"/>
                  <a:pt x="118" y="725"/>
                  <a:pt x="165" y="706"/>
                </a:cubicBezTo>
                <a:cubicBezTo>
                  <a:pt x="195" y="693"/>
                  <a:pt x="222" y="680"/>
                  <a:pt x="249" y="706"/>
                </a:cubicBezTo>
                <a:cubicBezTo>
                  <a:pt x="252" y="709"/>
                  <a:pt x="256" y="716"/>
                  <a:pt x="258" y="720"/>
                </a:cubicBezTo>
                <a:cubicBezTo>
                  <a:pt x="260" y="727"/>
                  <a:pt x="261" y="733"/>
                  <a:pt x="262" y="740"/>
                </a:cubicBezTo>
                <a:cubicBezTo>
                  <a:pt x="264" y="754"/>
                  <a:pt x="265" y="768"/>
                  <a:pt x="267" y="781"/>
                </a:cubicBezTo>
                <a:cubicBezTo>
                  <a:pt x="268" y="794"/>
                  <a:pt x="267" y="812"/>
                  <a:pt x="284" y="812"/>
                </a:cubicBezTo>
                <a:lnTo>
                  <a:pt x="485" y="812"/>
                </a:lnTo>
                <a:cubicBezTo>
                  <a:pt x="500" y="812"/>
                  <a:pt x="500" y="796"/>
                  <a:pt x="502" y="783"/>
                </a:cubicBezTo>
                <a:cubicBezTo>
                  <a:pt x="504" y="759"/>
                  <a:pt x="504" y="724"/>
                  <a:pt x="519" y="707"/>
                </a:cubicBezTo>
                <a:cubicBezTo>
                  <a:pt x="530" y="695"/>
                  <a:pt x="546" y="691"/>
                  <a:pt x="562" y="691"/>
                </a:cubicBezTo>
                <a:cubicBezTo>
                  <a:pt x="571" y="691"/>
                  <a:pt x="594" y="702"/>
                  <a:pt x="602" y="705"/>
                </a:cubicBezTo>
                <a:cubicBezTo>
                  <a:pt x="645" y="722"/>
                  <a:pt x="647" y="730"/>
                  <a:pt x="663" y="703"/>
                </a:cubicBezTo>
                <a:cubicBezTo>
                  <a:pt x="668" y="694"/>
                  <a:pt x="671" y="687"/>
                  <a:pt x="676" y="679"/>
                </a:cubicBezTo>
                <a:cubicBezTo>
                  <a:pt x="703" y="635"/>
                  <a:pt x="726" y="590"/>
                  <a:pt x="753" y="547"/>
                </a:cubicBezTo>
                <a:cubicBezTo>
                  <a:pt x="759" y="536"/>
                  <a:pt x="761" y="526"/>
                  <a:pt x="751" y="518"/>
                </a:cubicBezTo>
                <a:lnTo>
                  <a:pt x="713" y="490"/>
                </a:lnTo>
                <a:cubicBezTo>
                  <a:pt x="691" y="473"/>
                  <a:pt x="670" y="458"/>
                  <a:pt x="681" y="423"/>
                </a:cubicBezTo>
                <a:cubicBezTo>
                  <a:pt x="687" y="403"/>
                  <a:pt x="720" y="384"/>
                  <a:pt x="738" y="371"/>
                </a:cubicBezTo>
                <a:cubicBezTo>
                  <a:pt x="769" y="349"/>
                  <a:pt x="763" y="349"/>
                  <a:pt x="733" y="298"/>
                </a:cubicBezTo>
                <a:lnTo>
                  <a:pt x="670" y="190"/>
                </a:lnTo>
                <a:cubicBezTo>
                  <a:pt x="645" y="149"/>
                  <a:pt x="655" y="153"/>
                  <a:pt x="600" y="175"/>
                </a:cubicBezTo>
                <a:cubicBezTo>
                  <a:pt x="579" y="183"/>
                  <a:pt x="560" y="195"/>
                  <a:pt x="537" y="186"/>
                </a:cubicBezTo>
                <a:cubicBezTo>
                  <a:pt x="531" y="183"/>
                  <a:pt x="528" y="179"/>
                  <a:pt x="522" y="177"/>
                </a:cubicBezTo>
                <a:cubicBezTo>
                  <a:pt x="522" y="149"/>
                  <a:pt x="531" y="139"/>
                  <a:pt x="517" y="99"/>
                </a:cubicBezTo>
                <a:cubicBezTo>
                  <a:pt x="508" y="72"/>
                  <a:pt x="492" y="52"/>
                  <a:pt x="472" y="35"/>
                </a:cubicBezTo>
                <a:cubicBezTo>
                  <a:pt x="461" y="26"/>
                  <a:pt x="426" y="1"/>
                  <a:pt x="420" y="29"/>
                </a:cubicBezTo>
                <a:cubicBezTo>
                  <a:pt x="417" y="40"/>
                  <a:pt x="419" y="101"/>
                  <a:pt x="419" y="115"/>
                </a:cubicBezTo>
                <a:cubicBezTo>
                  <a:pt x="415" y="118"/>
                  <a:pt x="388" y="136"/>
                  <a:pt x="384" y="135"/>
                </a:cubicBezTo>
                <a:lnTo>
                  <a:pt x="349" y="115"/>
                </a:lnTo>
                <a:cubicBezTo>
                  <a:pt x="349" y="99"/>
                  <a:pt x="351" y="43"/>
                  <a:pt x="349" y="30"/>
                </a:cubicBezTo>
                <a:cubicBezTo>
                  <a:pt x="344" y="0"/>
                  <a:pt x="308" y="25"/>
                  <a:pt x="297" y="35"/>
                </a:cubicBezTo>
                <a:cubicBezTo>
                  <a:pt x="276" y="53"/>
                  <a:pt x="262" y="70"/>
                  <a:pt x="252" y="97"/>
                </a:cubicBezTo>
                <a:cubicBezTo>
                  <a:pt x="248" y="108"/>
                  <a:pt x="243" y="129"/>
                  <a:pt x="243" y="143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" name="Freeform 31"/>
          <p:cNvSpPr>
            <a:spLocks/>
          </p:cNvSpPr>
          <p:nvPr/>
        </p:nvSpPr>
        <p:spPr bwMode="auto">
          <a:xfrm>
            <a:off x="8445502" y="6122458"/>
            <a:ext cx="1808163" cy="1120775"/>
          </a:xfrm>
          <a:custGeom>
            <a:avLst/>
            <a:gdLst>
              <a:gd name="T0" fmla="*/ 0 w 5124"/>
              <a:gd name="T1" fmla="*/ 3173 h 3173"/>
              <a:gd name="T2" fmla="*/ 695 w 5124"/>
              <a:gd name="T3" fmla="*/ 0 h 3173"/>
              <a:gd name="T4" fmla="*/ 5124 w 5124"/>
              <a:gd name="T5" fmla="*/ 0 h 3173"/>
              <a:gd name="T6" fmla="*/ 4428 w 5124"/>
              <a:gd name="T7" fmla="*/ 3173 h 3173"/>
              <a:gd name="T8" fmla="*/ 0 w 5124"/>
              <a:gd name="T9" fmla="*/ 3173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24" h="3173">
                <a:moveTo>
                  <a:pt x="0" y="3173"/>
                </a:moveTo>
                <a:lnTo>
                  <a:pt x="695" y="0"/>
                </a:lnTo>
                <a:lnTo>
                  <a:pt x="5124" y="0"/>
                </a:lnTo>
                <a:lnTo>
                  <a:pt x="4428" y="3173"/>
                </a:lnTo>
                <a:lnTo>
                  <a:pt x="0" y="3173"/>
                </a:lnTo>
                <a:close/>
              </a:path>
            </a:pathLst>
          </a:custGeom>
          <a:solidFill>
            <a:srgbClr val="FCC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Rectangle 32"/>
          <p:cNvSpPr>
            <a:spLocks noChangeArrowheads="1"/>
          </p:cNvSpPr>
          <p:nvPr/>
        </p:nvSpPr>
        <p:spPr bwMode="auto">
          <a:xfrm>
            <a:off x="8691565" y="6608233"/>
            <a:ext cx="801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Р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80" name="Rectangle 33"/>
          <p:cNvSpPr>
            <a:spLocks noChangeArrowheads="1"/>
          </p:cNvSpPr>
          <p:nvPr/>
        </p:nvSpPr>
        <p:spPr bwMode="auto">
          <a:xfrm>
            <a:off x="8775702" y="6608233"/>
            <a:ext cx="132568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иск-ориентированный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81" name="Rectangle 34"/>
          <p:cNvSpPr>
            <a:spLocks noChangeArrowheads="1"/>
          </p:cNvSpPr>
          <p:nvPr/>
        </p:nvSpPr>
        <p:spPr bwMode="auto">
          <a:xfrm>
            <a:off x="8775702" y="6720946"/>
            <a:ext cx="119744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подход к разработке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82" name="Rectangle 35"/>
          <p:cNvSpPr>
            <a:spLocks noChangeArrowheads="1"/>
          </p:cNvSpPr>
          <p:nvPr/>
        </p:nvSpPr>
        <p:spPr bwMode="auto">
          <a:xfrm>
            <a:off x="8812215" y="6824133"/>
            <a:ext cx="1114088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системы, продукта,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83" name="Rectangle 36"/>
          <p:cNvSpPr>
            <a:spLocks noChangeArrowheads="1"/>
          </p:cNvSpPr>
          <p:nvPr/>
        </p:nvSpPr>
        <p:spPr bwMode="auto">
          <a:xfrm>
            <a:off x="9102727" y="6935258"/>
            <a:ext cx="533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Uni Neue Regular" pitchFamily="2" charset="0"/>
              </a:rPr>
              <a:t>процесса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Uni Neue Regular" pitchFamily="2" charset="0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9307515" y="6327246"/>
            <a:ext cx="127000" cy="168275"/>
          </a:xfrm>
          <a:custGeom>
            <a:avLst/>
            <a:gdLst>
              <a:gd name="T0" fmla="*/ 126 w 362"/>
              <a:gd name="T1" fmla="*/ 302 h 478"/>
              <a:gd name="T2" fmla="*/ 99 w 362"/>
              <a:gd name="T3" fmla="*/ 464 h 478"/>
              <a:gd name="T4" fmla="*/ 113 w 362"/>
              <a:gd name="T5" fmla="*/ 315 h 478"/>
              <a:gd name="T6" fmla="*/ 99 w 362"/>
              <a:gd name="T7" fmla="*/ 302 h 478"/>
              <a:gd name="T8" fmla="*/ 113 w 362"/>
              <a:gd name="T9" fmla="*/ 315 h 478"/>
              <a:gd name="T10" fmla="*/ 12 w 362"/>
              <a:gd name="T11" fmla="*/ 289 h 478"/>
              <a:gd name="T12" fmla="*/ 113 w 362"/>
              <a:gd name="T13" fmla="*/ 315 h 478"/>
              <a:gd name="T14" fmla="*/ 12 w 362"/>
              <a:gd name="T15" fmla="*/ 289 h 478"/>
              <a:gd name="T16" fmla="*/ 23 w 362"/>
              <a:gd name="T17" fmla="*/ 309 h 478"/>
              <a:gd name="T18" fmla="*/ 12 w 362"/>
              <a:gd name="T19" fmla="*/ 289 h 478"/>
              <a:gd name="T20" fmla="*/ 192 w 362"/>
              <a:gd name="T21" fmla="*/ 13 h 478"/>
              <a:gd name="T22" fmla="*/ 0 w 362"/>
              <a:gd name="T23" fmla="*/ 295 h 478"/>
              <a:gd name="T24" fmla="*/ 192 w 362"/>
              <a:gd name="T25" fmla="*/ 13 h 478"/>
              <a:gd name="T26" fmla="*/ 169 w 362"/>
              <a:gd name="T27" fmla="*/ 13 h 478"/>
              <a:gd name="T28" fmla="*/ 192 w 362"/>
              <a:gd name="T29" fmla="*/ 13 h 478"/>
              <a:gd name="T30" fmla="*/ 339 w 362"/>
              <a:gd name="T31" fmla="*/ 309 h 478"/>
              <a:gd name="T32" fmla="*/ 192 w 362"/>
              <a:gd name="T33" fmla="*/ 0 h 478"/>
              <a:gd name="T34" fmla="*/ 339 w 362"/>
              <a:gd name="T35" fmla="*/ 309 h 478"/>
              <a:gd name="T36" fmla="*/ 350 w 362"/>
              <a:gd name="T37" fmla="*/ 289 h 478"/>
              <a:gd name="T38" fmla="*/ 339 w 362"/>
              <a:gd name="T39" fmla="*/ 309 h 478"/>
              <a:gd name="T40" fmla="*/ 249 w 362"/>
              <a:gd name="T41" fmla="*/ 289 h 478"/>
              <a:gd name="T42" fmla="*/ 350 w 362"/>
              <a:gd name="T43" fmla="*/ 315 h 478"/>
              <a:gd name="T44" fmla="*/ 263 w 362"/>
              <a:gd name="T45" fmla="*/ 302 h 478"/>
              <a:gd name="T46" fmla="*/ 249 w 362"/>
              <a:gd name="T47" fmla="*/ 315 h 478"/>
              <a:gd name="T48" fmla="*/ 263 w 362"/>
              <a:gd name="T49" fmla="*/ 302 h 478"/>
              <a:gd name="T50" fmla="*/ 236 w 362"/>
              <a:gd name="T51" fmla="*/ 464 h 478"/>
              <a:gd name="T52" fmla="*/ 263 w 362"/>
              <a:gd name="T53" fmla="*/ 302 h 478"/>
              <a:gd name="T54" fmla="*/ 236 w 362"/>
              <a:gd name="T55" fmla="*/ 464 h 478"/>
              <a:gd name="T56" fmla="*/ 249 w 362"/>
              <a:gd name="T57" fmla="*/ 451 h 478"/>
              <a:gd name="T58" fmla="*/ 236 w 362"/>
              <a:gd name="T59" fmla="*/ 464 h 478"/>
              <a:gd name="T60" fmla="*/ 113 w 362"/>
              <a:gd name="T61" fmla="*/ 451 h 478"/>
              <a:gd name="T62" fmla="*/ 249 w 362"/>
              <a:gd name="T63" fmla="*/ 478 h 478"/>
              <a:gd name="T64" fmla="*/ 113 w 362"/>
              <a:gd name="T65" fmla="*/ 451 h 478"/>
              <a:gd name="T66" fmla="*/ 126 w 362"/>
              <a:gd name="T67" fmla="*/ 464 h 478"/>
              <a:gd name="T68" fmla="*/ 113 w 362"/>
              <a:gd name="T69" fmla="*/ 451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62" h="478">
                <a:moveTo>
                  <a:pt x="126" y="464"/>
                </a:moveTo>
                <a:lnTo>
                  <a:pt x="126" y="302"/>
                </a:lnTo>
                <a:lnTo>
                  <a:pt x="99" y="302"/>
                </a:lnTo>
                <a:lnTo>
                  <a:pt x="99" y="464"/>
                </a:lnTo>
                <a:lnTo>
                  <a:pt x="126" y="464"/>
                </a:lnTo>
                <a:close/>
                <a:moveTo>
                  <a:pt x="113" y="315"/>
                </a:moveTo>
                <a:lnTo>
                  <a:pt x="99" y="315"/>
                </a:lnTo>
                <a:lnTo>
                  <a:pt x="99" y="302"/>
                </a:lnTo>
                <a:lnTo>
                  <a:pt x="113" y="302"/>
                </a:lnTo>
                <a:lnTo>
                  <a:pt x="113" y="315"/>
                </a:lnTo>
                <a:close/>
                <a:moveTo>
                  <a:pt x="113" y="289"/>
                </a:moveTo>
                <a:lnTo>
                  <a:pt x="12" y="289"/>
                </a:lnTo>
                <a:lnTo>
                  <a:pt x="12" y="315"/>
                </a:lnTo>
                <a:lnTo>
                  <a:pt x="113" y="315"/>
                </a:lnTo>
                <a:lnTo>
                  <a:pt x="113" y="289"/>
                </a:lnTo>
                <a:close/>
                <a:moveTo>
                  <a:pt x="12" y="289"/>
                </a:moveTo>
                <a:lnTo>
                  <a:pt x="35" y="289"/>
                </a:lnTo>
                <a:lnTo>
                  <a:pt x="23" y="309"/>
                </a:lnTo>
                <a:lnTo>
                  <a:pt x="12" y="302"/>
                </a:lnTo>
                <a:lnTo>
                  <a:pt x="12" y="289"/>
                </a:lnTo>
                <a:close/>
                <a:moveTo>
                  <a:pt x="23" y="309"/>
                </a:moveTo>
                <a:lnTo>
                  <a:pt x="192" y="13"/>
                </a:lnTo>
                <a:lnTo>
                  <a:pt x="169" y="0"/>
                </a:lnTo>
                <a:lnTo>
                  <a:pt x="0" y="295"/>
                </a:lnTo>
                <a:lnTo>
                  <a:pt x="23" y="309"/>
                </a:lnTo>
                <a:close/>
                <a:moveTo>
                  <a:pt x="192" y="13"/>
                </a:moveTo>
                <a:lnTo>
                  <a:pt x="181" y="33"/>
                </a:lnTo>
                <a:lnTo>
                  <a:pt x="169" y="13"/>
                </a:lnTo>
                <a:lnTo>
                  <a:pt x="181" y="6"/>
                </a:lnTo>
                <a:lnTo>
                  <a:pt x="192" y="13"/>
                </a:lnTo>
                <a:close/>
                <a:moveTo>
                  <a:pt x="169" y="13"/>
                </a:moveTo>
                <a:lnTo>
                  <a:pt x="339" y="309"/>
                </a:lnTo>
                <a:lnTo>
                  <a:pt x="362" y="295"/>
                </a:lnTo>
                <a:lnTo>
                  <a:pt x="192" y="0"/>
                </a:lnTo>
                <a:lnTo>
                  <a:pt x="169" y="13"/>
                </a:lnTo>
                <a:close/>
                <a:moveTo>
                  <a:pt x="339" y="309"/>
                </a:moveTo>
                <a:lnTo>
                  <a:pt x="327" y="289"/>
                </a:lnTo>
                <a:lnTo>
                  <a:pt x="350" y="289"/>
                </a:lnTo>
                <a:lnTo>
                  <a:pt x="350" y="302"/>
                </a:lnTo>
                <a:lnTo>
                  <a:pt x="339" y="309"/>
                </a:lnTo>
                <a:close/>
                <a:moveTo>
                  <a:pt x="350" y="289"/>
                </a:moveTo>
                <a:lnTo>
                  <a:pt x="249" y="289"/>
                </a:lnTo>
                <a:lnTo>
                  <a:pt x="249" y="315"/>
                </a:lnTo>
                <a:lnTo>
                  <a:pt x="350" y="315"/>
                </a:lnTo>
                <a:lnTo>
                  <a:pt x="350" y="289"/>
                </a:lnTo>
                <a:close/>
                <a:moveTo>
                  <a:pt x="263" y="302"/>
                </a:moveTo>
                <a:lnTo>
                  <a:pt x="263" y="315"/>
                </a:lnTo>
                <a:lnTo>
                  <a:pt x="249" y="315"/>
                </a:lnTo>
                <a:lnTo>
                  <a:pt x="249" y="302"/>
                </a:lnTo>
                <a:lnTo>
                  <a:pt x="263" y="302"/>
                </a:lnTo>
                <a:close/>
                <a:moveTo>
                  <a:pt x="236" y="302"/>
                </a:moveTo>
                <a:lnTo>
                  <a:pt x="236" y="464"/>
                </a:lnTo>
                <a:lnTo>
                  <a:pt x="263" y="464"/>
                </a:lnTo>
                <a:lnTo>
                  <a:pt x="263" y="302"/>
                </a:lnTo>
                <a:lnTo>
                  <a:pt x="236" y="302"/>
                </a:lnTo>
                <a:close/>
                <a:moveTo>
                  <a:pt x="236" y="464"/>
                </a:moveTo>
                <a:lnTo>
                  <a:pt x="236" y="451"/>
                </a:lnTo>
                <a:lnTo>
                  <a:pt x="249" y="451"/>
                </a:lnTo>
                <a:lnTo>
                  <a:pt x="249" y="464"/>
                </a:lnTo>
                <a:lnTo>
                  <a:pt x="236" y="464"/>
                </a:lnTo>
                <a:close/>
                <a:moveTo>
                  <a:pt x="249" y="451"/>
                </a:moveTo>
                <a:lnTo>
                  <a:pt x="113" y="451"/>
                </a:lnTo>
                <a:lnTo>
                  <a:pt x="113" y="478"/>
                </a:lnTo>
                <a:lnTo>
                  <a:pt x="249" y="478"/>
                </a:lnTo>
                <a:lnTo>
                  <a:pt x="249" y="451"/>
                </a:lnTo>
                <a:close/>
                <a:moveTo>
                  <a:pt x="113" y="451"/>
                </a:moveTo>
                <a:lnTo>
                  <a:pt x="126" y="451"/>
                </a:lnTo>
                <a:lnTo>
                  <a:pt x="126" y="464"/>
                </a:lnTo>
                <a:lnTo>
                  <a:pt x="113" y="464"/>
                </a:lnTo>
                <a:lnTo>
                  <a:pt x="113" y="45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Freeform 38"/>
          <p:cNvSpPr>
            <a:spLocks/>
          </p:cNvSpPr>
          <p:nvPr/>
        </p:nvSpPr>
        <p:spPr bwMode="auto">
          <a:xfrm>
            <a:off x="9218615" y="6258983"/>
            <a:ext cx="303213" cy="261938"/>
          </a:xfrm>
          <a:custGeom>
            <a:avLst/>
            <a:gdLst>
              <a:gd name="T0" fmla="*/ 429 w 858"/>
              <a:gd name="T1" fmla="*/ 0 h 743"/>
              <a:gd name="T2" fmla="*/ 644 w 858"/>
              <a:gd name="T3" fmla="*/ 371 h 743"/>
              <a:gd name="T4" fmla="*/ 858 w 858"/>
              <a:gd name="T5" fmla="*/ 743 h 743"/>
              <a:gd name="T6" fmla="*/ 429 w 858"/>
              <a:gd name="T7" fmla="*/ 743 h 743"/>
              <a:gd name="T8" fmla="*/ 0 w 858"/>
              <a:gd name="T9" fmla="*/ 743 h 743"/>
              <a:gd name="T10" fmla="*/ 215 w 858"/>
              <a:gd name="T11" fmla="*/ 371 h 743"/>
              <a:gd name="T12" fmla="*/ 429 w 858"/>
              <a:gd name="T13" fmla="*/ 0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8" h="743">
                <a:moveTo>
                  <a:pt x="429" y="0"/>
                </a:moveTo>
                <a:lnTo>
                  <a:pt x="644" y="371"/>
                </a:lnTo>
                <a:lnTo>
                  <a:pt x="858" y="743"/>
                </a:lnTo>
                <a:lnTo>
                  <a:pt x="429" y="743"/>
                </a:lnTo>
                <a:lnTo>
                  <a:pt x="0" y="743"/>
                </a:lnTo>
                <a:lnTo>
                  <a:pt x="215" y="371"/>
                </a:lnTo>
                <a:lnTo>
                  <a:pt x="429" y="0"/>
                </a:lnTo>
                <a:close/>
              </a:path>
            </a:pathLst>
          </a:custGeom>
          <a:noFill/>
          <a:ln w="3175" cap="flat">
            <a:solidFill>
              <a:srgbClr val="FEFEFE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6" name="Rectangle 39"/>
          <p:cNvSpPr>
            <a:spLocks noChangeArrowheads="1"/>
          </p:cNvSpPr>
          <p:nvPr/>
        </p:nvSpPr>
        <p:spPr bwMode="auto">
          <a:xfrm>
            <a:off x="3630615" y="5795433"/>
            <a:ext cx="32268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FCC900"/>
                </a:solidFill>
                <a:effectLst/>
                <a:latin typeface="Uni Neue Heavy" pitchFamily="2" charset="0"/>
              </a:rPr>
              <a:t>СЛАГАЕМЫЕ НАШЕГО КАЧЕСТВА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Uni Neue Heavy" pitchFamily="2" charset="0"/>
            </a:endParaRPr>
          </a:p>
        </p:txBody>
      </p:sp>
      <p:sp>
        <p:nvSpPr>
          <p:cNvPr id="87" name="Rectangle 40"/>
          <p:cNvSpPr>
            <a:spLocks noChangeArrowheads="1"/>
          </p:cNvSpPr>
          <p:nvPr/>
        </p:nvSpPr>
        <p:spPr bwMode="auto">
          <a:xfrm>
            <a:off x="3603627" y="5776383"/>
            <a:ext cx="32268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141515"/>
                </a:solidFill>
                <a:effectLst/>
                <a:latin typeface="Uni Neue Heavy" pitchFamily="2" charset="0"/>
              </a:rPr>
              <a:t>СЛАГАЕМЫЕ НАШЕГО КАЧЕСТВА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Uni Neue Heavy" pitchFamily="2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27265" y="4362807"/>
            <a:ext cx="2583996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Сертификация системы</a:t>
            </a:r>
          </a:p>
          <a:p>
            <a:pPr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менеджмента качества </a:t>
            </a:r>
          </a:p>
          <a:p>
            <a:pPr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на соответствие требованиям</a:t>
            </a:r>
          </a:p>
          <a:p>
            <a:pPr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ГОСТ Р 58139, ISO 9001</a:t>
            </a:r>
            <a:endParaRPr lang="ru-RU" sz="1300" dirty="0">
              <a:latin typeface="Uni Neue Regular" pitchFamily="2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6756609" y="4362807"/>
            <a:ext cx="368754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Uni Neue Regular" pitchFamily="2" charset="0"/>
              </a:rPr>
              <a:t>Сертификация системы экологического </a:t>
            </a:r>
            <a:r>
              <a:rPr lang="ru-RU" sz="1300" dirty="0" smtClean="0">
                <a:latin typeface="Uni Neue Regular" pitchFamily="2" charset="0"/>
              </a:rPr>
              <a:t>менеджмента </a:t>
            </a:r>
            <a:r>
              <a:rPr lang="ru-RU" sz="1300" dirty="0">
                <a:latin typeface="Uni Neue Regular" pitchFamily="2" charset="0"/>
              </a:rPr>
              <a:t>на соответствие требованиям </a:t>
            </a:r>
            <a:r>
              <a:rPr lang="ru-RU" sz="1300" dirty="0" smtClean="0">
                <a:latin typeface="Uni Neue Regular" pitchFamily="2" charset="0"/>
              </a:rPr>
              <a:t>ГОСТ </a:t>
            </a:r>
            <a:r>
              <a:rPr lang="ru-RU" sz="1300" dirty="0">
                <a:latin typeface="Uni Neue Regular" pitchFamily="2" charset="0"/>
              </a:rPr>
              <a:t>Р ИСО 14001, системы менеджмента </a:t>
            </a:r>
            <a:r>
              <a:rPr lang="ru-RU" sz="1300" dirty="0" smtClean="0">
                <a:latin typeface="Uni Neue Regular" pitchFamily="2" charset="0"/>
              </a:rPr>
              <a:t>безопасности </a:t>
            </a:r>
            <a:r>
              <a:rPr lang="ru-RU" sz="1300" dirty="0">
                <a:latin typeface="Uni Neue Regular" pitchFamily="2" charset="0"/>
              </a:rPr>
              <a:t>труда и охраны здоровья на </a:t>
            </a:r>
            <a:r>
              <a:rPr lang="ru-RU" sz="1300" dirty="0" smtClean="0">
                <a:latin typeface="Uni Neue Regular" pitchFamily="2" charset="0"/>
              </a:rPr>
              <a:t>соответствие </a:t>
            </a:r>
            <a:r>
              <a:rPr lang="ru-RU" sz="1300" dirty="0">
                <a:latin typeface="Uni Neue Regular" pitchFamily="2" charset="0"/>
              </a:rPr>
              <a:t>требованиям ГОСТ Р ИСО 45001</a:t>
            </a:r>
          </a:p>
        </p:txBody>
      </p:sp>
      <p:sp>
        <p:nvSpPr>
          <p:cNvPr id="120" name="Прямоугольник 119"/>
          <p:cNvSpPr/>
          <p:nvPr/>
        </p:nvSpPr>
        <p:spPr>
          <a:xfrm>
            <a:off x="3796196" y="1975493"/>
            <a:ext cx="2583996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Аккредитация лаборатории</a:t>
            </a:r>
          </a:p>
          <a:p>
            <a:pPr algn="ctr"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на соответствие требованиям </a:t>
            </a:r>
          </a:p>
          <a:p>
            <a:pPr algn="ctr">
              <a:lnSpc>
                <a:spcPct val="90000"/>
              </a:lnSpc>
            </a:pPr>
            <a:r>
              <a:rPr lang="ru-RU" sz="1300" dirty="0" smtClean="0">
                <a:latin typeface="Uni Neue Regular" pitchFamily="2" charset="0"/>
              </a:rPr>
              <a:t>ГОСТ ISO/IEC 17025</a:t>
            </a:r>
            <a:endParaRPr lang="ru-RU" sz="1300" dirty="0">
              <a:latin typeface="Uni Neue Regular" pitchFamily="2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4" name="Полилиния 43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10260559" y="543697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3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46" name="Параллелограмм 45"/>
          <p:cNvSpPr/>
          <p:nvPr/>
        </p:nvSpPr>
        <p:spPr>
          <a:xfrm>
            <a:off x="2159430" y="433568"/>
            <a:ext cx="4393016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араллелограмм 46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17810" y="350316"/>
            <a:ext cx="3403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СИСТЕМА МЕНЕДЖМЕНТА КАЧЕСТВА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72" name="Параллелограмм 71"/>
          <p:cNvSpPr/>
          <p:nvPr/>
        </p:nvSpPr>
        <p:spPr>
          <a:xfrm>
            <a:off x="339564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85" y="1193639"/>
            <a:ext cx="9665228" cy="6105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4646" y="2930768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82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6565" y="2930768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36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6565" y="4022716"/>
            <a:ext cx="497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85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5088" y="4022716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39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3993" y="4022716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67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1408" y="402271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15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2212" y="5594195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1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34427" y="5594195"/>
            <a:ext cx="500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68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4452" y="5964940"/>
            <a:ext cx="288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1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3117" y="402271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37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30473" y="6411941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370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1806" y="6944996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70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8320" y="1243671"/>
            <a:ext cx="4139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Карта регионального покрытия –</a:t>
            </a:r>
            <a:br>
              <a:rPr lang="ru-RU" sz="2000" dirty="0" smtClean="0">
                <a:latin typeface="Uni Neue Heavy" pitchFamily="2" charset="0"/>
              </a:rPr>
            </a:br>
            <a:r>
              <a:rPr lang="ru-RU" sz="2000" dirty="0" smtClean="0">
                <a:latin typeface="Uni Neue Heavy" pitchFamily="2" charset="0"/>
              </a:rPr>
              <a:t>ТПС дилеров РОСТАР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188" y="1903740"/>
            <a:ext cx="238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Uni Neue Regular" pitchFamily="2" charset="0"/>
              </a:rPr>
              <a:t>иностранного направления</a:t>
            </a:r>
            <a:endParaRPr lang="ru-RU" sz="1400" dirty="0">
              <a:latin typeface="Uni Neue Regular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59139" y="6259703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Uni Neue Regular" pitchFamily="2" charset="0"/>
              </a:rPr>
              <a:t>РОССИЯ</a:t>
            </a:r>
            <a:endParaRPr lang="ru-RU" sz="1200" dirty="0">
              <a:latin typeface="Uni Neue Regular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43347" y="6806496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Uni Neue Regular" pitchFamily="2" charset="0"/>
              </a:rPr>
              <a:t>СНГ, ЗАРУБЕЖЬЕ</a:t>
            </a:r>
            <a:endParaRPr lang="ru-RU" sz="1200" dirty="0">
              <a:latin typeface="Uni Neue Regular" pitchFamily="2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260559" y="543697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4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24" name="Параллелограмм 23"/>
          <p:cNvSpPr/>
          <p:nvPr/>
        </p:nvSpPr>
        <p:spPr>
          <a:xfrm>
            <a:off x="2159430" y="433568"/>
            <a:ext cx="5562170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араллелограмм 24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7619" y="350316"/>
            <a:ext cx="222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СЕТЬ ДИЛЕРОВ РОСТАР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36" name="Параллелограмм 35"/>
          <p:cNvSpPr/>
          <p:nvPr/>
        </p:nvSpPr>
        <p:spPr>
          <a:xfrm>
            <a:off x="4061844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25" name="Параллелограмм 24"/>
          <p:cNvSpPr/>
          <p:nvPr/>
        </p:nvSpPr>
        <p:spPr>
          <a:xfrm>
            <a:off x="244243" y="1927895"/>
            <a:ext cx="1680901" cy="1179763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/>
          <p:cNvSpPr/>
          <p:nvPr/>
        </p:nvSpPr>
        <p:spPr>
          <a:xfrm>
            <a:off x="192042" y="1856512"/>
            <a:ext cx="1680901" cy="1179763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1638094" y="1856512"/>
            <a:ext cx="1733102" cy="1251146"/>
            <a:chOff x="414780" y="1660653"/>
            <a:chExt cx="1564848" cy="1129682"/>
          </a:xfrm>
        </p:grpSpPr>
        <p:sp>
          <p:nvSpPr>
            <p:cNvPr id="28" name="Параллелограмм 27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араллелограмм 28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084145" y="1856512"/>
            <a:ext cx="1733102" cy="1251146"/>
            <a:chOff x="414780" y="1660653"/>
            <a:chExt cx="1564848" cy="1129682"/>
          </a:xfrm>
        </p:grpSpPr>
        <p:sp>
          <p:nvSpPr>
            <p:cNvPr id="31" name="Параллелограмм 30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араллелограмм 31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530196" y="1856512"/>
            <a:ext cx="1733102" cy="1251146"/>
            <a:chOff x="414780" y="1660653"/>
            <a:chExt cx="1564848" cy="1129682"/>
          </a:xfrm>
        </p:grpSpPr>
        <p:sp>
          <p:nvSpPr>
            <p:cNvPr id="34" name="Параллелограмм 33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араллелограмм 34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976248" y="1856512"/>
            <a:ext cx="1733102" cy="1251146"/>
            <a:chOff x="414780" y="1660653"/>
            <a:chExt cx="1564848" cy="1129682"/>
          </a:xfrm>
        </p:grpSpPr>
        <p:sp>
          <p:nvSpPr>
            <p:cNvPr id="37" name="Параллелограмм 36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араллелограмм 37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414252" y="1856512"/>
            <a:ext cx="1733102" cy="1251146"/>
            <a:chOff x="414780" y="1660653"/>
            <a:chExt cx="1564848" cy="1129682"/>
          </a:xfrm>
        </p:grpSpPr>
        <p:sp>
          <p:nvSpPr>
            <p:cNvPr id="40" name="Параллелограмм 39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араллелограмм 40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856393" y="1856512"/>
            <a:ext cx="1733102" cy="1251146"/>
            <a:chOff x="414780" y="1660653"/>
            <a:chExt cx="1564848" cy="1129682"/>
          </a:xfrm>
        </p:grpSpPr>
        <p:sp>
          <p:nvSpPr>
            <p:cNvPr id="43" name="Параллелограмм 42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араллелограмм 43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92042" y="3286724"/>
            <a:ext cx="10397453" cy="1251146"/>
            <a:chOff x="192042" y="1871669"/>
            <a:chExt cx="11042215" cy="1328732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92042" y="1871669"/>
              <a:ext cx="1840574" cy="1328732"/>
              <a:chOff x="414780" y="1660653"/>
              <a:chExt cx="1564848" cy="1129682"/>
            </a:xfrm>
          </p:grpSpPr>
          <p:sp>
            <p:nvSpPr>
              <p:cNvPr id="65" name="Параллелограмм 64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араллелограмм 65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1727766" y="1871669"/>
              <a:ext cx="1840574" cy="1328732"/>
              <a:chOff x="414780" y="1660653"/>
              <a:chExt cx="1564848" cy="1129682"/>
            </a:xfrm>
          </p:grpSpPr>
          <p:sp>
            <p:nvSpPr>
              <p:cNvPr id="63" name="Параллелограмм 62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араллелограмм 63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3263489" y="1871669"/>
              <a:ext cx="1840574" cy="1328732"/>
              <a:chOff x="414780" y="1660653"/>
              <a:chExt cx="1564848" cy="1129682"/>
            </a:xfrm>
          </p:grpSpPr>
          <p:sp>
            <p:nvSpPr>
              <p:cNvPr id="61" name="Параллелограмм 60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араллелограмм 61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4799212" y="1871669"/>
              <a:ext cx="1840574" cy="1328732"/>
              <a:chOff x="414780" y="1660653"/>
              <a:chExt cx="1564848" cy="1129682"/>
            </a:xfrm>
          </p:grpSpPr>
          <p:sp>
            <p:nvSpPr>
              <p:cNvPr id="59" name="Параллелограмм 58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араллелограмм 59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0" name="Группа 49"/>
            <p:cNvGrpSpPr/>
            <p:nvPr/>
          </p:nvGrpSpPr>
          <p:grpSpPr>
            <a:xfrm>
              <a:off x="6334936" y="1871669"/>
              <a:ext cx="1840574" cy="1328732"/>
              <a:chOff x="414780" y="1660653"/>
              <a:chExt cx="1564848" cy="1129682"/>
            </a:xfrm>
          </p:grpSpPr>
          <p:sp>
            <p:nvSpPr>
              <p:cNvPr id="57" name="Параллелограмм 56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араллелограмм 57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1" name="Группа 50"/>
            <p:cNvGrpSpPr/>
            <p:nvPr/>
          </p:nvGrpSpPr>
          <p:grpSpPr>
            <a:xfrm>
              <a:off x="7862112" y="1871669"/>
              <a:ext cx="1840574" cy="1328732"/>
              <a:chOff x="414780" y="1660653"/>
              <a:chExt cx="1564848" cy="1129682"/>
            </a:xfrm>
          </p:grpSpPr>
          <p:sp>
            <p:nvSpPr>
              <p:cNvPr id="55" name="Параллелограмм 54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Параллелограмм 55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9393683" y="1871669"/>
              <a:ext cx="1840574" cy="1328732"/>
              <a:chOff x="414780" y="1660653"/>
              <a:chExt cx="1564848" cy="1129682"/>
            </a:xfrm>
          </p:grpSpPr>
          <p:sp>
            <p:nvSpPr>
              <p:cNvPr id="53" name="Параллелограмм 52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араллелограмм 53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7" name="Группа 66"/>
          <p:cNvGrpSpPr/>
          <p:nvPr/>
        </p:nvGrpSpPr>
        <p:grpSpPr>
          <a:xfrm>
            <a:off x="192042" y="4723020"/>
            <a:ext cx="10397453" cy="1251146"/>
            <a:chOff x="192042" y="1871669"/>
            <a:chExt cx="11042215" cy="1328732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192042" y="1871669"/>
              <a:ext cx="1840574" cy="1328732"/>
              <a:chOff x="414780" y="1660653"/>
              <a:chExt cx="1564848" cy="1129682"/>
            </a:xfrm>
          </p:grpSpPr>
          <p:sp>
            <p:nvSpPr>
              <p:cNvPr id="87" name="Параллелограмм 86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араллелограмм 89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1727766" y="1871669"/>
              <a:ext cx="1840574" cy="1328732"/>
              <a:chOff x="414780" y="1660653"/>
              <a:chExt cx="1564848" cy="1129682"/>
            </a:xfrm>
          </p:grpSpPr>
          <p:sp>
            <p:nvSpPr>
              <p:cNvPr id="85" name="Параллелограмм 84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араллелограмм 85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0" name="Группа 69"/>
            <p:cNvGrpSpPr/>
            <p:nvPr/>
          </p:nvGrpSpPr>
          <p:grpSpPr>
            <a:xfrm>
              <a:off x="3263489" y="1871669"/>
              <a:ext cx="1840574" cy="1328732"/>
              <a:chOff x="414780" y="1660653"/>
              <a:chExt cx="1564848" cy="1129682"/>
            </a:xfrm>
          </p:grpSpPr>
          <p:sp>
            <p:nvSpPr>
              <p:cNvPr id="83" name="Параллелограмм 82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араллелограмм 83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1" name="Группа 70"/>
            <p:cNvGrpSpPr/>
            <p:nvPr/>
          </p:nvGrpSpPr>
          <p:grpSpPr>
            <a:xfrm>
              <a:off x="4799212" y="1871669"/>
              <a:ext cx="1840574" cy="1328732"/>
              <a:chOff x="414780" y="1660653"/>
              <a:chExt cx="1564848" cy="1129682"/>
            </a:xfrm>
          </p:grpSpPr>
          <p:sp>
            <p:nvSpPr>
              <p:cNvPr id="81" name="Параллелограмм 80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араллелограмм 81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2" name="Группа 71"/>
            <p:cNvGrpSpPr/>
            <p:nvPr/>
          </p:nvGrpSpPr>
          <p:grpSpPr>
            <a:xfrm>
              <a:off x="6334936" y="1871669"/>
              <a:ext cx="1840574" cy="1328732"/>
              <a:chOff x="414780" y="1660653"/>
              <a:chExt cx="1564848" cy="1129682"/>
            </a:xfrm>
          </p:grpSpPr>
          <p:sp>
            <p:nvSpPr>
              <p:cNvPr id="79" name="Параллелограмм 78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араллелограмм 79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3" name="Группа 72"/>
            <p:cNvGrpSpPr/>
            <p:nvPr/>
          </p:nvGrpSpPr>
          <p:grpSpPr>
            <a:xfrm>
              <a:off x="7862112" y="1871669"/>
              <a:ext cx="1840574" cy="1328732"/>
              <a:chOff x="414780" y="1660653"/>
              <a:chExt cx="1564848" cy="1129682"/>
            </a:xfrm>
          </p:grpSpPr>
          <p:sp>
            <p:nvSpPr>
              <p:cNvPr id="77" name="Параллелограмм 76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араллелограмм 77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9393683" y="1871669"/>
              <a:ext cx="1840574" cy="1328732"/>
              <a:chOff x="414780" y="1660653"/>
              <a:chExt cx="1564848" cy="1129682"/>
            </a:xfrm>
          </p:grpSpPr>
          <p:sp>
            <p:nvSpPr>
              <p:cNvPr id="75" name="Параллелограмм 74"/>
              <p:cNvSpPr/>
              <p:nvPr/>
            </p:nvSpPr>
            <p:spPr>
              <a:xfrm>
                <a:off x="461913" y="1725106"/>
                <a:ext cx="1517715" cy="1065229"/>
              </a:xfrm>
              <a:prstGeom prst="parallelogram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араллелограмм 75"/>
              <p:cNvSpPr/>
              <p:nvPr/>
            </p:nvSpPr>
            <p:spPr>
              <a:xfrm>
                <a:off x="414780" y="1660653"/>
                <a:ext cx="1517715" cy="1065229"/>
              </a:xfrm>
              <a:prstGeom prst="parallelogram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594346" y="1288700"/>
            <a:ext cx="1075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Regular" pitchFamily="2" charset="0"/>
              </a:rPr>
              <a:t>ИТОГО:</a:t>
            </a:r>
            <a:endParaRPr lang="ru-RU" sz="2000" dirty="0">
              <a:latin typeface="Uni Neue Regular" pitchFamily="2" charset="0"/>
            </a:endParaRPr>
          </a:p>
        </p:txBody>
      </p:sp>
      <p:grpSp>
        <p:nvGrpSpPr>
          <p:cNvPr id="92" name="Группа 91"/>
          <p:cNvGrpSpPr/>
          <p:nvPr/>
        </p:nvGrpSpPr>
        <p:grpSpPr>
          <a:xfrm>
            <a:off x="1670281" y="1170357"/>
            <a:ext cx="1929206" cy="620691"/>
            <a:chOff x="1690294" y="1293286"/>
            <a:chExt cx="1752255" cy="620691"/>
          </a:xfrm>
        </p:grpSpPr>
        <p:sp>
          <p:nvSpPr>
            <p:cNvPr id="93" name="Параллелограмм 92"/>
            <p:cNvSpPr/>
            <p:nvPr/>
          </p:nvSpPr>
          <p:spPr>
            <a:xfrm>
              <a:off x="1690294" y="1293286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араллелограмм 93"/>
            <p:cNvSpPr/>
            <p:nvPr/>
          </p:nvSpPr>
          <p:spPr>
            <a:xfrm>
              <a:off x="2478544" y="1293286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614359" y="2934758"/>
            <a:ext cx="573179" cy="203034"/>
            <a:chOff x="306064" y="2981451"/>
            <a:chExt cx="1752255" cy="620691"/>
          </a:xfrm>
        </p:grpSpPr>
        <p:sp>
          <p:nvSpPr>
            <p:cNvPr id="96" name="Параллелограмм 95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97" name="Параллелограмм 96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594346" y="2912368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40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06892" y="2912368"/>
            <a:ext cx="2359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45728" y="1360083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Uni Neue Heavy" pitchFamily="2" charset="0"/>
              </a:rPr>
              <a:t>942</a:t>
            </a:r>
            <a:endParaRPr lang="ru-RU" sz="2000" dirty="0">
              <a:latin typeface="Uni Neue Heavy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11246" y="1169684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Uni Neue Regular" pitchFamily="2" charset="0"/>
              </a:rPr>
              <a:t>SKU 2023</a:t>
            </a:r>
            <a:r>
              <a:rPr lang="ru-RU" sz="1000" dirty="0" smtClean="0">
                <a:latin typeface="Uni Neue Regular" pitchFamily="2" charset="0"/>
              </a:rPr>
              <a:t> г.</a:t>
            </a:r>
            <a:endParaRPr lang="ru-RU" sz="1000" dirty="0">
              <a:latin typeface="Uni Neue Regular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688170" y="1169684"/>
            <a:ext cx="856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Uni Neue Regular" pitchFamily="2" charset="0"/>
              </a:rPr>
              <a:t>SKU 202</a:t>
            </a:r>
            <a:r>
              <a:rPr lang="ru-RU" sz="1000" dirty="0" smtClean="0">
                <a:latin typeface="Uni Neue Regular" pitchFamily="2" charset="0"/>
              </a:rPr>
              <a:t>4 г.</a:t>
            </a:r>
            <a:endParaRPr lang="ru-RU" sz="1000" dirty="0">
              <a:latin typeface="Uni Neue Regular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713486" y="1360083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Heavy" pitchFamily="2" charset="0"/>
              </a:rPr>
              <a:t>2</a:t>
            </a:r>
            <a:r>
              <a:rPr lang="en-US" sz="2000" dirty="0" smtClean="0">
                <a:latin typeface="Uni Neue Heavy" pitchFamily="2" charset="0"/>
              </a:rPr>
              <a:t>5</a:t>
            </a:r>
            <a:r>
              <a:rPr lang="ru-RU" sz="2000" dirty="0" smtClean="0">
                <a:latin typeface="Uni Neue Heavy" pitchFamily="2" charset="0"/>
              </a:rPr>
              <a:t>5</a:t>
            </a:r>
            <a:endParaRPr lang="ru-RU" sz="2000" dirty="0">
              <a:latin typeface="Uni Neue Heavy" pitchFamily="2" charset="0"/>
            </a:endParaRPr>
          </a:p>
        </p:txBody>
      </p:sp>
      <p:grpSp>
        <p:nvGrpSpPr>
          <p:cNvPr id="104" name="Группа 103"/>
          <p:cNvGrpSpPr/>
          <p:nvPr/>
        </p:nvGrpSpPr>
        <p:grpSpPr>
          <a:xfrm>
            <a:off x="2065246" y="2934758"/>
            <a:ext cx="573179" cy="203034"/>
            <a:chOff x="306064" y="2981451"/>
            <a:chExt cx="1752255" cy="620691"/>
          </a:xfrm>
        </p:grpSpPr>
        <p:sp>
          <p:nvSpPr>
            <p:cNvPr id="105" name="Параллелограмм 10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1000"/>
            </a:p>
          </p:txBody>
        </p:sp>
        <p:sp>
          <p:nvSpPr>
            <p:cNvPr id="106" name="Параллелограмм 10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1000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038820" y="2912368"/>
            <a:ext cx="3513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latin typeface="Uni Neue Bold" pitchFamily="2" charset="0"/>
              </a:rPr>
              <a:t>88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320780" y="2912395"/>
            <a:ext cx="311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000" dirty="0" smtClean="0">
                <a:latin typeface="Uni Neue Bold" pitchFamily="2" charset="0"/>
              </a:rPr>
              <a:t>12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09" name="Группа 108"/>
          <p:cNvGrpSpPr/>
          <p:nvPr/>
        </p:nvGrpSpPr>
        <p:grpSpPr>
          <a:xfrm>
            <a:off x="3510139" y="2934758"/>
            <a:ext cx="573179" cy="203034"/>
            <a:chOff x="306064" y="2981451"/>
            <a:chExt cx="1752255" cy="620691"/>
          </a:xfrm>
        </p:grpSpPr>
        <p:sp>
          <p:nvSpPr>
            <p:cNvPr id="110" name="Параллелограмм 10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11" name="Параллелограмм 11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3507944" y="2912368"/>
            <a:ext cx="3080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71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770611" y="2912368"/>
            <a:ext cx="2680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14" name="Группа 113"/>
          <p:cNvGrpSpPr/>
          <p:nvPr/>
        </p:nvGrpSpPr>
        <p:grpSpPr>
          <a:xfrm>
            <a:off x="4982135" y="2934758"/>
            <a:ext cx="573179" cy="203034"/>
            <a:chOff x="306064" y="2981451"/>
            <a:chExt cx="1752255" cy="620691"/>
          </a:xfrm>
        </p:grpSpPr>
        <p:sp>
          <p:nvSpPr>
            <p:cNvPr id="115" name="Параллелограмм 11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16" name="Параллелограмм 11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924451" y="2912368"/>
            <a:ext cx="4203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204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222570" y="2912368"/>
            <a:ext cx="3401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26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19" name="Группа 118"/>
          <p:cNvGrpSpPr/>
          <p:nvPr/>
        </p:nvGrpSpPr>
        <p:grpSpPr>
          <a:xfrm>
            <a:off x="6391755" y="2934758"/>
            <a:ext cx="573179" cy="203034"/>
            <a:chOff x="306064" y="2981451"/>
            <a:chExt cx="1752255" cy="620691"/>
          </a:xfrm>
        </p:grpSpPr>
        <p:sp>
          <p:nvSpPr>
            <p:cNvPr id="120" name="Параллелограмм 11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21" name="Параллелограмм 12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6412618" y="2912368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651426" y="2912368"/>
            <a:ext cx="301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17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24" name="Группа 123"/>
          <p:cNvGrpSpPr/>
          <p:nvPr/>
        </p:nvGrpSpPr>
        <p:grpSpPr>
          <a:xfrm>
            <a:off x="7844086" y="2934758"/>
            <a:ext cx="573179" cy="203034"/>
            <a:chOff x="306064" y="2981451"/>
            <a:chExt cx="1752255" cy="620691"/>
          </a:xfrm>
        </p:grpSpPr>
        <p:sp>
          <p:nvSpPr>
            <p:cNvPr id="125" name="Параллелограмм 12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26" name="Параллелограмм 12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7868155" y="2912368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8126199" y="2912368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2</a:t>
            </a:r>
          </a:p>
        </p:txBody>
      </p:sp>
      <p:grpSp>
        <p:nvGrpSpPr>
          <p:cNvPr id="129" name="Группа 128"/>
          <p:cNvGrpSpPr/>
          <p:nvPr/>
        </p:nvGrpSpPr>
        <p:grpSpPr>
          <a:xfrm>
            <a:off x="9278520" y="2934758"/>
            <a:ext cx="573179" cy="203034"/>
            <a:chOff x="306064" y="2981451"/>
            <a:chExt cx="1752255" cy="620691"/>
          </a:xfrm>
        </p:grpSpPr>
        <p:sp>
          <p:nvSpPr>
            <p:cNvPr id="130" name="Параллелограмм 12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31" name="Параллелограмм 13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9252096" y="2912368"/>
            <a:ext cx="35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191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534184" y="2912368"/>
            <a:ext cx="3097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19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34" name="Группа 133"/>
          <p:cNvGrpSpPr/>
          <p:nvPr/>
        </p:nvGrpSpPr>
        <p:grpSpPr>
          <a:xfrm>
            <a:off x="614359" y="4364970"/>
            <a:ext cx="573179" cy="203034"/>
            <a:chOff x="306064" y="2981451"/>
            <a:chExt cx="1752255" cy="620691"/>
          </a:xfrm>
        </p:grpSpPr>
        <p:sp>
          <p:nvSpPr>
            <p:cNvPr id="135" name="Параллелограмм 13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36" name="Параллелограмм 13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575111" y="4342580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164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71626" y="4342580"/>
            <a:ext cx="3064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14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39" name="Группа 138"/>
          <p:cNvGrpSpPr/>
          <p:nvPr/>
        </p:nvGrpSpPr>
        <p:grpSpPr>
          <a:xfrm>
            <a:off x="2065246" y="4364970"/>
            <a:ext cx="573179" cy="203034"/>
            <a:chOff x="306064" y="2981451"/>
            <a:chExt cx="1752255" cy="620691"/>
          </a:xfrm>
        </p:grpSpPr>
        <p:sp>
          <p:nvSpPr>
            <p:cNvPr id="140" name="Параллелограмм 13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41" name="Параллелограмм 14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2066873" y="4342580"/>
            <a:ext cx="301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17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344153" y="434258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44" name="Группа 143"/>
          <p:cNvGrpSpPr/>
          <p:nvPr/>
        </p:nvGrpSpPr>
        <p:grpSpPr>
          <a:xfrm>
            <a:off x="3510139" y="4364970"/>
            <a:ext cx="573179" cy="203034"/>
            <a:chOff x="306064" y="2981451"/>
            <a:chExt cx="1752255" cy="620691"/>
          </a:xfrm>
        </p:grpSpPr>
        <p:sp>
          <p:nvSpPr>
            <p:cNvPr id="145" name="Параллелограмм 14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46" name="Параллелограмм 14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494935" y="4342580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2</a:t>
            </a:r>
            <a:r>
              <a:rPr lang="ru-RU" sz="1000" dirty="0" smtClean="0">
                <a:latin typeface="Uni Neue Bold" pitchFamily="2" charset="0"/>
              </a:rPr>
              <a:t>0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3789046" y="434258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49" name="Группа 148"/>
          <p:cNvGrpSpPr/>
          <p:nvPr/>
        </p:nvGrpSpPr>
        <p:grpSpPr>
          <a:xfrm>
            <a:off x="4982135" y="4364970"/>
            <a:ext cx="573179" cy="203034"/>
            <a:chOff x="306064" y="2981451"/>
            <a:chExt cx="1752255" cy="620691"/>
          </a:xfrm>
        </p:grpSpPr>
        <p:sp>
          <p:nvSpPr>
            <p:cNvPr id="150" name="Параллелограмм 14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51" name="Параллелограмм 15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5005403" y="4342580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3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263447" y="4342580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3</a:t>
            </a:r>
          </a:p>
        </p:txBody>
      </p:sp>
      <p:grpSp>
        <p:nvGrpSpPr>
          <p:cNvPr id="154" name="Группа 153"/>
          <p:cNvGrpSpPr/>
          <p:nvPr/>
        </p:nvGrpSpPr>
        <p:grpSpPr>
          <a:xfrm>
            <a:off x="6391755" y="4364970"/>
            <a:ext cx="573179" cy="203034"/>
            <a:chOff x="306064" y="2981451"/>
            <a:chExt cx="1752255" cy="620691"/>
          </a:xfrm>
        </p:grpSpPr>
        <p:sp>
          <p:nvSpPr>
            <p:cNvPr id="155" name="Параллелограмм 15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56" name="Параллелограмм 15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57" name="TextBox 156"/>
          <p:cNvSpPr txBox="1"/>
          <p:nvPr/>
        </p:nvSpPr>
        <p:spPr>
          <a:xfrm>
            <a:off x="6381360" y="4342580"/>
            <a:ext cx="325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27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670662" y="434258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59" name="Группа 158"/>
          <p:cNvGrpSpPr/>
          <p:nvPr/>
        </p:nvGrpSpPr>
        <p:grpSpPr>
          <a:xfrm>
            <a:off x="7844086" y="4364970"/>
            <a:ext cx="573179" cy="203034"/>
            <a:chOff x="306064" y="2981451"/>
            <a:chExt cx="1752255" cy="620691"/>
          </a:xfrm>
        </p:grpSpPr>
        <p:sp>
          <p:nvSpPr>
            <p:cNvPr id="160" name="Параллелограмм 15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1" name="Параллелограмм 16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7869758" y="4342580"/>
            <a:ext cx="253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7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122993" y="4342580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64" name="Группа 163"/>
          <p:cNvGrpSpPr/>
          <p:nvPr/>
        </p:nvGrpSpPr>
        <p:grpSpPr>
          <a:xfrm>
            <a:off x="9278520" y="4364970"/>
            <a:ext cx="573179" cy="203034"/>
            <a:chOff x="306064" y="2981451"/>
            <a:chExt cx="1752255" cy="620691"/>
          </a:xfrm>
        </p:grpSpPr>
        <p:sp>
          <p:nvSpPr>
            <p:cNvPr id="165" name="Параллелограмм 16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6" name="Параллелограмм 16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9264117" y="4342580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29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9534184" y="4342580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19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69" name="Группа 168"/>
          <p:cNvGrpSpPr/>
          <p:nvPr/>
        </p:nvGrpSpPr>
        <p:grpSpPr>
          <a:xfrm>
            <a:off x="614359" y="5810693"/>
            <a:ext cx="573179" cy="203034"/>
            <a:chOff x="306064" y="2981451"/>
            <a:chExt cx="1752255" cy="620691"/>
          </a:xfrm>
        </p:grpSpPr>
        <p:sp>
          <p:nvSpPr>
            <p:cNvPr id="170" name="Параллелограмм 16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1" name="Параллелограмм 17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72" name="TextBox 171"/>
          <p:cNvSpPr txBox="1"/>
          <p:nvPr/>
        </p:nvSpPr>
        <p:spPr>
          <a:xfrm>
            <a:off x="601559" y="5788303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32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893266" y="5788303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74" name="Группа 173"/>
          <p:cNvGrpSpPr/>
          <p:nvPr/>
        </p:nvGrpSpPr>
        <p:grpSpPr>
          <a:xfrm>
            <a:off x="2065246" y="5810693"/>
            <a:ext cx="573179" cy="203034"/>
            <a:chOff x="306064" y="2981451"/>
            <a:chExt cx="1752255" cy="620691"/>
          </a:xfrm>
        </p:grpSpPr>
        <p:sp>
          <p:nvSpPr>
            <p:cNvPr id="175" name="Параллелограмм 17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6" name="Параллелограмм 17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2088514" y="5788303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2345756" y="5788303"/>
            <a:ext cx="260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5</a:t>
            </a:r>
          </a:p>
        </p:txBody>
      </p:sp>
      <p:grpSp>
        <p:nvGrpSpPr>
          <p:cNvPr id="179" name="Группа 178"/>
          <p:cNvGrpSpPr/>
          <p:nvPr/>
        </p:nvGrpSpPr>
        <p:grpSpPr>
          <a:xfrm>
            <a:off x="3510139" y="5810693"/>
            <a:ext cx="573179" cy="203034"/>
            <a:chOff x="306064" y="2981451"/>
            <a:chExt cx="1752255" cy="620691"/>
          </a:xfrm>
        </p:grpSpPr>
        <p:sp>
          <p:nvSpPr>
            <p:cNvPr id="180" name="Параллелограмм 17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81" name="Параллелограмм 18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82" name="TextBox 181"/>
          <p:cNvSpPr txBox="1"/>
          <p:nvPr/>
        </p:nvSpPr>
        <p:spPr>
          <a:xfrm>
            <a:off x="3546231" y="5788303"/>
            <a:ext cx="232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1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789046" y="5788303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84" name="Группа 183"/>
          <p:cNvGrpSpPr/>
          <p:nvPr/>
        </p:nvGrpSpPr>
        <p:grpSpPr>
          <a:xfrm>
            <a:off x="4982135" y="5810693"/>
            <a:ext cx="573179" cy="203034"/>
            <a:chOff x="306064" y="2981451"/>
            <a:chExt cx="1752255" cy="620691"/>
          </a:xfrm>
        </p:grpSpPr>
        <p:sp>
          <p:nvSpPr>
            <p:cNvPr id="185" name="Параллелограмм 18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86" name="Параллелограмм 18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002998" y="5788303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5225776" y="5788303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35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89" name="Группа 188"/>
          <p:cNvGrpSpPr/>
          <p:nvPr/>
        </p:nvGrpSpPr>
        <p:grpSpPr>
          <a:xfrm>
            <a:off x="6391755" y="5810693"/>
            <a:ext cx="573179" cy="203034"/>
            <a:chOff x="306064" y="2981451"/>
            <a:chExt cx="1752255" cy="620691"/>
          </a:xfrm>
        </p:grpSpPr>
        <p:sp>
          <p:nvSpPr>
            <p:cNvPr id="190" name="Параллелограмм 18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91" name="Параллелограмм 19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6415023" y="5788303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3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684288" y="5788303"/>
            <a:ext cx="2359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194" name="Группа 193"/>
          <p:cNvGrpSpPr/>
          <p:nvPr/>
        </p:nvGrpSpPr>
        <p:grpSpPr>
          <a:xfrm>
            <a:off x="7844086" y="5810693"/>
            <a:ext cx="573179" cy="203034"/>
            <a:chOff x="306064" y="2981451"/>
            <a:chExt cx="1752255" cy="620691"/>
          </a:xfrm>
        </p:grpSpPr>
        <p:sp>
          <p:nvSpPr>
            <p:cNvPr id="195" name="Параллелограмм 194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96" name="Параллелограмм 195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7880178" y="5788303"/>
            <a:ext cx="232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1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8122993" y="5788303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199" name="Группа 198"/>
          <p:cNvGrpSpPr/>
          <p:nvPr/>
        </p:nvGrpSpPr>
        <p:grpSpPr>
          <a:xfrm>
            <a:off x="9278520" y="5810693"/>
            <a:ext cx="573179" cy="203034"/>
            <a:chOff x="306064" y="2981451"/>
            <a:chExt cx="1752255" cy="620691"/>
          </a:xfrm>
        </p:grpSpPr>
        <p:sp>
          <p:nvSpPr>
            <p:cNvPr id="200" name="Параллелограмм 19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01" name="Параллелограмм 20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02" name="TextBox 201"/>
          <p:cNvSpPr txBox="1"/>
          <p:nvPr/>
        </p:nvSpPr>
        <p:spPr>
          <a:xfrm>
            <a:off x="9280147" y="5788303"/>
            <a:ext cx="301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17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9571053" y="5788303"/>
            <a:ext cx="2359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204" name="Параллелограмм 203"/>
          <p:cNvSpPr/>
          <p:nvPr/>
        </p:nvSpPr>
        <p:spPr>
          <a:xfrm>
            <a:off x="6997215" y="1241754"/>
            <a:ext cx="449318" cy="238962"/>
          </a:xfrm>
          <a:prstGeom prst="parallelogram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TextBox 204"/>
          <p:cNvSpPr txBox="1"/>
          <p:nvPr/>
        </p:nvSpPr>
        <p:spPr>
          <a:xfrm>
            <a:off x="7466453" y="1235011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ni Neue Bold" pitchFamily="2" charset="0"/>
              </a:rPr>
              <a:t>SKU 2023</a:t>
            </a:r>
            <a:r>
              <a:rPr lang="ru-RU" sz="1200" dirty="0" smtClean="0">
                <a:latin typeface="Uni Neue Bold" pitchFamily="2" charset="0"/>
              </a:rPr>
              <a:t> г.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206" name="Параллелограмм 205"/>
          <p:cNvSpPr/>
          <p:nvPr/>
        </p:nvSpPr>
        <p:spPr>
          <a:xfrm>
            <a:off x="8918045" y="1241754"/>
            <a:ext cx="449318" cy="238962"/>
          </a:xfrm>
          <a:prstGeom prst="parallelogram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TextBox 206"/>
          <p:cNvSpPr txBox="1"/>
          <p:nvPr/>
        </p:nvSpPr>
        <p:spPr>
          <a:xfrm>
            <a:off x="9387283" y="1235011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Uni Neue Bold" pitchFamily="2" charset="0"/>
              </a:rPr>
              <a:t>SKU 202</a:t>
            </a:r>
            <a:r>
              <a:rPr lang="ru-RU" sz="1200" dirty="0" smtClean="0">
                <a:latin typeface="Uni Neue Bold" pitchFamily="2" charset="0"/>
              </a:rPr>
              <a:t>4 г.</a:t>
            </a:r>
            <a:endParaRPr lang="ru-RU" sz="1200" dirty="0">
              <a:latin typeface="Uni Neue Bold" pitchFamily="2" charset="0"/>
            </a:endParaRPr>
          </a:p>
        </p:txBody>
      </p:sp>
      <p:grpSp>
        <p:nvGrpSpPr>
          <p:cNvPr id="208" name="Группа 207"/>
          <p:cNvGrpSpPr/>
          <p:nvPr/>
        </p:nvGrpSpPr>
        <p:grpSpPr>
          <a:xfrm>
            <a:off x="139841" y="6159316"/>
            <a:ext cx="1733102" cy="1251146"/>
            <a:chOff x="414780" y="1660653"/>
            <a:chExt cx="1564848" cy="1129682"/>
          </a:xfrm>
        </p:grpSpPr>
        <p:sp>
          <p:nvSpPr>
            <p:cNvPr id="209" name="Параллелограмм 208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Параллелограмм 209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1" name="Группа 210"/>
          <p:cNvGrpSpPr/>
          <p:nvPr/>
        </p:nvGrpSpPr>
        <p:grpSpPr>
          <a:xfrm>
            <a:off x="1585893" y="6159316"/>
            <a:ext cx="1733102" cy="1251146"/>
            <a:chOff x="414780" y="1660653"/>
            <a:chExt cx="1564848" cy="1129682"/>
          </a:xfrm>
        </p:grpSpPr>
        <p:sp>
          <p:nvSpPr>
            <p:cNvPr id="212" name="Параллелограмм 211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Параллелограмм 212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3031944" y="6159316"/>
            <a:ext cx="1733102" cy="1251146"/>
            <a:chOff x="414780" y="1660653"/>
            <a:chExt cx="1564848" cy="1129682"/>
          </a:xfrm>
        </p:grpSpPr>
        <p:sp>
          <p:nvSpPr>
            <p:cNvPr id="215" name="Параллелограмм 214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Параллелограмм 215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7" name="Группа 216"/>
          <p:cNvGrpSpPr/>
          <p:nvPr/>
        </p:nvGrpSpPr>
        <p:grpSpPr>
          <a:xfrm>
            <a:off x="4477995" y="6159316"/>
            <a:ext cx="1733102" cy="1251146"/>
            <a:chOff x="414780" y="1660653"/>
            <a:chExt cx="1564848" cy="1129682"/>
          </a:xfrm>
        </p:grpSpPr>
        <p:sp>
          <p:nvSpPr>
            <p:cNvPr id="218" name="Параллелограмм 217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Параллелограмм 218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0" name="Группа 219"/>
          <p:cNvGrpSpPr/>
          <p:nvPr/>
        </p:nvGrpSpPr>
        <p:grpSpPr>
          <a:xfrm>
            <a:off x="5924047" y="6159316"/>
            <a:ext cx="1733102" cy="1251146"/>
            <a:chOff x="414780" y="1660653"/>
            <a:chExt cx="1564848" cy="1129682"/>
          </a:xfrm>
        </p:grpSpPr>
        <p:sp>
          <p:nvSpPr>
            <p:cNvPr id="221" name="Параллелограмм 220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Параллелограмм 221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3" name="Группа 222"/>
          <p:cNvGrpSpPr/>
          <p:nvPr/>
        </p:nvGrpSpPr>
        <p:grpSpPr>
          <a:xfrm>
            <a:off x="7362051" y="6159316"/>
            <a:ext cx="1733102" cy="1251146"/>
            <a:chOff x="414780" y="1660653"/>
            <a:chExt cx="1564848" cy="1129682"/>
          </a:xfrm>
        </p:grpSpPr>
        <p:sp>
          <p:nvSpPr>
            <p:cNvPr id="224" name="Параллелограмм 223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Параллелограмм 224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6" name="Группа 225"/>
          <p:cNvGrpSpPr/>
          <p:nvPr/>
        </p:nvGrpSpPr>
        <p:grpSpPr>
          <a:xfrm>
            <a:off x="562158" y="7246989"/>
            <a:ext cx="573179" cy="203034"/>
            <a:chOff x="306064" y="2981451"/>
            <a:chExt cx="1752255" cy="620691"/>
          </a:xfrm>
        </p:grpSpPr>
        <p:sp>
          <p:nvSpPr>
            <p:cNvPr id="227" name="Параллелограмм 226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28" name="Параллелограмм 227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29" name="TextBox 228"/>
          <p:cNvSpPr txBox="1"/>
          <p:nvPr/>
        </p:nvSpPr>
        <p:spPr>
          <a:xfrm>
            <a:off x="598250" y="7224599"/>
            <a:ext cx="232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1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841065" y="7224599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231" name="Группа 230"/>
          <p:cNvGrpSpPr/>
          <p:nvPr/>
        </p:nvGrpSpPr>
        <p:grpSpPr>
          <a:xfrm>
            <a:off x="2013045" y="7246989"/>
            <a:ext cx="573179" cy="203034"/>
            <a:chOff x="306064" y="2981451"/>
            <a:chExt cx="1752255" cy="620691"/>
          </a:xfrm>
        </p:grpSpPr>
        <p:sp>
          <p:nvSpPr>
            <p:cNvPr id="232" name="Параллелограмм 231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33" name="Параллелограмм 232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2033107" y="7224599"/>
            <a:ext cx="2648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8</a:t>
            </a:r>
          </a:p>
        </p:txBody>
      </p:sp>
      <p:sp>
        <p:nvSpPr>
          <p:cNvPr id="235" name="TextBox 234"/>
          <p:cNvSpPr txBox="1"/>
          <p:nvPr/>
        </p:nvSpPr>
        <p:spPr>
          <a:xfrm>
            <a:off x="2291952" y="7224599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grpSp>
        <p:nvGrpSpPr>
          <p:cNvPr id="236" name="Группа 235"/>
          <p:cNvGrpSpPr/>
          <p:nvPr/>
        </p:nvGrpSpPr>
        <p:grpSpPr>
          <a:xfrm>
            <a:off x="3457938" y="7246989"/>
            <a:ext cx="573179" cy="203034"/>
            <a:chOff x="306064" y="2981451"/>
            <a:chExt cx="1752255" cy="620691"/>
          </a:xfrm>
        </p:grpSpPr>
        <p:sp>
          <p:nvSpPr>
            <p:cNvPr id="237" name="Параллелограмм 236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38" name="Параллелограмм 237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39" name="TextBox 238"/>
          <p:cNvSpPr txBox="1"/>
          <p:nvPr/>
        </p:nvSpPr>
        <p:spPr>
          <a:xfrm>
            <a:off x="3478801" y="7224599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sp>
        <p:nvSpPr>
          <p:cNvPr id="240" name="TextBox 239"/>
          <p:cNvSpPr txBox="1"/>
          <p:nvPr/>
        </p:nvSpPr>
        <p:spPr>
          <a:xfrm>
            <a:off x="3737646" y="7224599"/>
            <a:ext cx="261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6</a:t>
            </a:r>
          </a:p>
        </p:txBody>
      </p:sp>
      <p:grpSp>
        <p:nvGrpSpPr>
          <p:cNvPr id="241" name="Группа 240"/>
          <p:cNvGrpSpPr/>
          <p:nvPr/>
        </p:nvGrpSpPr>
        <p:grpSpPr>
          <a:xfrm>
            <a:off x="4929934" y="7246989"/>
            <a:ext cx="573179" cy="203034"/>
            <a:chOff x="306064" y="2981451"/>
            <a:chExt cx="1752255" cy="620691"/>
          </a:xfrm>
        </p:grpSpPr>
        <p:sp>
          <p:nvSpPr>
            <p:cNvPr id="242" name="Параллелограмм 241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43" name="Параллелограмм 242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4950797" y="7224599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sp>
        <p:nvSpPr>
          <p:cNvPr id="245" name="TextBox 244"/>
          <p:cNvSpPr txBox="1"/>
          <p:nvPr/>
        </p:nvSpPr>
        <p:spPr>
          <a:xfrm>
            <a:off x="5209642" y="7224599"/>
            <a:ext cx="261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9</a:t>
            </a:r>
          </a:p>
        </p:txBody>
      </p:sp>
      <p:grpSp>
        <p:nvGrpSpPr>
          <p:cNvPr id="246" name="Группа 245"/>
          <p:cNvGrpSpPr/>
          <p:nvPr/>
        </p:nvGrpSpPr>
        <p:grpSpPr>
          <a:xfrm>
            <a:off x="6339554" y="7246989"/>
            <a:ext cx="573179" cy="203034"/>
            <a:chOff x="306064" y="2981451"/>
            <a:chExt cx="1752255" cy="620691"/>
          </a:xfrm>
        </p:grpSpPr>
        <p:sp>
          <p:nvSpPr>
            <p:cNvPr id="247" name="Параллелограмм 246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48" name="Параллелограмм 247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6339578" y="7224599"/>
            <a:ext cx="304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12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6582394" y="7224599"/>
            <a:ext cx="335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36</a:t>
            </a:r>
            <a:endParaRPr lang="ru-RU" sz="1000" dirty="0">
              <a:latin typeface="Uni Neue Bold" pitchFamily="2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7791885" y="7246989"/>
            <a:ext cx="573179" cy="203034"/>
            <a:chOff x="306064" y="2981451"/>
            <a:chExt cx="1752255" cy="620691"/>
          </a:xfrm>
        </p:grpSpPr>
        <p:sp>
          <p:nvSpPr>
            <p:cNvPr id="252" name="Параллелограмм 251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53" name="Параллелограмм 252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254" name="TextBox 253"/>
          <p:cNvSpPr txBox="1"/>
          <p:nvPr/>
        </p:nvSpPr>
        <p:spPr>
          <a:xfrm>
            <a:off x="7812748" y="7224599"/>
            <a:ext cx="2632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>
                <a:latin typeface="Uni Neue Bold" pitchFamily="2" charset="0"/>
              </a:rPr>
              <a:t>0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8034725" y="7224599"/>
            <a:ext cx="3353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dirty="0" smtClean="0">
                <a:latin typeface="Uni Neue Bold" pitchFamily="2" charset="0"/>
              </a:rPr>
              <a:t>46</a:t>
            </a:r>
            <a:endParaRPr lang="ru-RU" sz="1000" dirty="0">
              <a:latin typeface="Uni Neue Bold" pitchFamily="2" charset="0"/>
            </a:endParaRPr>
          </a:p>
        </p:txBody>
      </p:sp>
      <p:pic>
        <p:nvPicPr>
          <p:cNvPr id="256" name="Рисунок 2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5" y="2076304"/>
            <a:ext cx="1324415" cy="882943"/>
          </a:xfrm>
          <a:prstGeom prst="rect">
            <a:avLst/>
          </a:prstGeom>
        </p:spPr>
      </p:pic>
      <p:pic>
        <p:nvPicPr>
          <p:cNvPr id="257" name="Рисунок 2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16" y="2101182"/>
            <a:ext cx="1245730" cy="830487"/>
          </a:xfrm>
          <a:prstGeom prst="rect">
            <a:avLst/>
          </a:prstGeom>
        </p:spPr>
      </p:pic>
      <p:pic>
        <p:nvPicPr>
          <p:cNvPr id="258" name="Рисунок 25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3"/>
          <a:stretch/>
        </p:blipFill>
        <p:spPr>
          <a:xfrm>
            <a:off x="3383902" y="2159770"/>
            <a:ext cx="1343407" cy="665202"/>
          </a:xfrm>
          <a:prstGeom prst="rect">
            <a:avLst/>
          </a:prstGeom>
        </p:spPr>
      </p:pic>
      <p:pic>
        <p:nvPicPr>
          <p:cNvPr id="259" name="Рисунок 2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t="74237" r="32259"/>
          <a:stretch/>
        </p:blipFill>
        <p:spPr>
          <a:xfrm>
            <a:off x="3258968" y="2664449"/>
            <a:ext cx="464345" cy="200565"/>
          </a:xfrm>
          <a:prstGeom prst="rect">
            <a:avLst/>
          </a:prstGeom>
        </p:spPr>
      </p:pic>
      <p:pic>
        <p:nvPicPr>
          <p:cNvPr id="260" name="Рисунок 2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37" y="2117928"/>
            <a:ext cx="1227210" cy="818549"/>
          </a:xfrm>
          <a:prstGeom prst="rect">
            <a:avLst/>
          </a:prstGeom>
        </p:spPr>
      </p:pic>
      <p:pic>
        <p:nvPicPr>
          <p:cNvPr id="261" name="Рисунок 2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37" y="2050947"/>
            <a:ext cx="1280516" cy="853677"/>
          </a:xfrm>
          <a:prstGeom prst="rect">
            <a:avLst/>
          </a:prstGeom>
        </p:spPr>
      </p:pic>
      <p:sp>
        <p:nvSpPr>
          <p:cNvPr id="262" name="Овал 261"/>
          <p:cNvSpPr/>
          <p:nvPr/>
        </p:nvSpPr>
        <p:spPr>
          <a:xfrm>
            <a:off x="6604000" y="2422525"/>
            <a:ext cx="103090" cy="698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3" name="Рисунок 2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r="25099"/>
          <a:stretch/>
        </p:blipFill>
        <p:spPr>
          <a:xfrm>
            <a:off x="9471303" y="1994961"/>
            <a:ext cx="713867" cy="966792"/>
          </a:xfrm>
          <a:prstGeom prst="rect">
            <a:avLst/>
          </a:prstGeom>
        </p:spPr>
      </p:pic>
      <p:pic>
        <p:nvPicPr>
          <p:cNvPr id="264" name="Рисунок 2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91" y="4949448"/>
            <a:ext cx="1303856" cy="869672"/>
          </a:xfrm>
          <a:prstGeom prst="rect">
            <a:avLst/>
          </a:prstGeom>
        </p:spPr>
      </p:pic>
      <p:pic>
        <p:nvPicPr>
          <p:cNvPr id="265" name="Рисунок 2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8" y="6427675"/>
            <a:ext cx="1212031" cy="808119"/>
          </a:xfrm>
          <a:prstGeom prst="rect">
            <a:avLst/>
          </a:prstGeom>
        </p:spPr>
      </p:pic>
      <p:pic>
        <p:nvPicPr>
          <p:cNvPr id="266" name="Рисунок 2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531" y="5079887"/>
            <a:ext cx="1197866" cy="637033"/>
          </a:xfrm>
          <a:prstGeom prst="rect">
            <a:avLst/>
          </a:prstGeom>
        </p:spPr>
      </p:pic>
      <p:pic>
        <p:nvPicPr>
          <p:cNvPr id="267" name="Рисунок 26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642750" y="2101182"/>
            <a:ext cx="1127762" cy="794418"/>
          </a:xfrm>
          <a:prstGeom prst="rect">
            <a:avLst/>
          </a:prstGeom>
        </p:spPr>
      </p:pic>
      <p:pic>
        <p:nvPicPr>
          <p:cNvPr id="268" name="Рисунок 26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57" y="3608201"/>
            <a:ext cx="1191770" cy="783338"/>
          </a:xfrm>
          <a:prstGeom prst="rect">
            <a:avLst/>
          </a:prstGeom>
        </p:spPr>
      </p:pic>
      <p:pic>
        <p:nvPicPr>
          <p:cNvPr id="269" name="Рисунок 26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32" y="5125184"/>
            <a:ext cx="1124714" cy="566929"/>
          </a:xfrm>
          <a:prstGeom prst="rect">
            <a:avLst/>
          </a:prstGeom>
        </p:spPr>
      </p:pic>
      <p:pic>
        <p:nvPicPr>
          <p:cNvPr id="270" name="Рисунок 26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9" y="4879174"/>
            <a:ext cx="1208118" cy="986763"/>
          </a:xfrm>
          <a:prstGeom prst="rect">
            <a:avLst/>
          </a:prstGeom>
        </p:spPr>
      </p:pic>
      <p:pic>
        <p:nvPicPr>
          <p:cNvPr id="271" name="Рисунок 27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37" y="4955137"/>
            <a:ext cx="1203962" cy="804674"/>
          </a:xfrm>
          <a:prstGeom prst="rect">
            <a:avLst/>
          </a:prstGeom>
        </p:spPr>
      </p:pic>
      <p:pic>
        <p:nvPicPr>
          <p:cNvPr id="272" name="Рисунок 2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2" y="3560418"/>
            <a:ext cx="1307483" cy="871655"/>
          </a:xfrm>
          <a:prstGeom prst="rect">
            <a:avLst/>
          </a:prstGeom>
        </p:spPr>
      </p:pic>
      <p:pic>
        <p:nvPicPr>
          <p:cNvPr id="273" name="Рисунок 2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121" y="3587704"/>
            <a:ext cx="1264567" cy="843045"/>
          </a:xfrm>
          <a:prstGeom prst="rect">
            <a:avLst/>
          </a:prstGeom>
        </p:spPr>
      </p:pic>
      <p:pic>
        <p:nvPicPr>
          <p:cNvPr id="274" name="Рисунок 2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29" y="3666194"/>
            <a:ext cx="1091399" cy="727962"/>
          </a:xfrm>
          <a:prstGeom prst="rect">
            <a:avLst/>
          </a:prstGeom>
        </p:spPr>
      </p:pic>
      <p:pic>
        <p:nvPicPr>
          <p:cNvPr id="275" name="Рисунок 27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66" y="3576353"/>
            <a:ext cx="1206855" cy="804570"/>
          </a:xfrm>
          <a:prstGeom prst="rect">
            <a:avLst/>
          </a:prstGeom>
        </p:spPr>
      </p:pic>
      <p:pic>
        <p:nvPicPr>
          <p:cNvPr id="276" name="Рисунок 27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69" y="3499573"/>
            <a:ext cx="1218700" cy="812873"/>
          </a:xfrm>
          <a:prstGeom prst="rect">
            <a:avLst/>
          </a:prstGeom>
        </p:spPr>
      </p:pic>
      <p:pic>
        <p:nvPicPr>
          <p:cNvPr id="277" name="Рисунок 27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04" y="3601475"/>
            <a:ext cx="1048227" cy="699167"/>
          </a:xfrm>
          <a:prstGeom prst="rect">
            <a:avLst/>
          </a:prstGeom>
        </p:spPr>
      </p:pic>
      <p:pic>
        <p:nvPicPr>
          <p:cNvPr id="278" name="Рисунок 27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55" y="4990778"/>
            <a:ext cx="1302262" cy="867741"/>
          </a:xfrm>
          <a:prstGeom prst="rect">
            <a:avLst/>
          </a:prstGeom>
        </p:spPr>
      </p:pic>
      <p:pic>
        <p:nvPicPr>
          <p:cNvPr id="279" name="Рисунок 27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82" y="5006345"/>
            <a:ext cx="1133250" cy="755877"/>
          </a:xfrm>
          <a:prstGeom prst="rect">
            <a:avLst/>
          </a:prstGeom>
        </p:spPr>
      </p:pic>
      <p:pic>
        <p:nvPicPr>
          <p:cNvPr id="280" name="Рисунок 27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66" y="6353326"/>
            <a:ext cx="1401591" cy="934508"/>
          </a:xfrm>
          <a:prstGeom prst="rect">
            <a:avLst/>
          </a:prstGeom>
        </p:spPr>
      </p:pic>
      <p:sp>
        <p:nvSpPr>
          <p:cNvPr id="281" name="TextBox 280"/>
          <p:cNvSpPr txBox="1"/>
          <p:nvPr/>
        </p:nvSpPr>
        <p:spPr>
          <a:xfrm>
            <a:off x="466891" y="1856011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ШТАНГИ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en-US" sz="800" dirty="0" smtClean="0">
                <a:latin typeface="Uni Neue Regular" pitchFamily="2" charset="0"/>
              </a:rPr>
              <a:t>V-</a:t>
            </a:r>
            <a:r>
              <a:rPr lang="ru-RU" sz="800" dirty="0" smtClean="0">
                <a:latin typeface="Uni Neue Regular" pitchFamily="2" charset="0"/>
              </a:rPr>
              <a:t>ОБРАЗНЫЕ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900291" y="1856011"/>
            <a:ext cx="849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ШТАНГИ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РЕАКТИВНЫЕ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3342764" y="1856011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РЕМ. КОМПЛЕКТЫ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РЕАКТИВНЫХ ШТАНГ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4784540" y="185601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АМОРТИЗАТОРЫ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ПОДВЕСКИ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214578" y="1856011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АМОРТИЗАТОРЫ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ПОДВЕСКИ (СЕВЕРНЫЕ)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7656076" y="185601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АМОРТИЗАТОРЫ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КАБИНЫ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9108479" y="1856011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РЕССОРЫ </a:t>
            </a:r>
          </a:p>
          <a:p>
            <a:r>
              <a:rPr lang="ru-RU" sz="800" dirty="0" smtClean="0">
                <a:latin typeface="Uni Neue Regular" pitchFamily="2" charset="0"/>
              </a:rPr>
              <a:t>ПНЕВМАТИЧЕСКИЕ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466891" y="3287068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ТЯГИ 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РУЛЕВЫЕ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900291" y="3287068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ТЯГИ 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СТАБИЛИЗАТОРА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3342764" y="3287068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НАКОНЕЧНИКИ 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ТЯГ РУЛЕВЫХ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4784540" y="3287068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ИЗДЕЛИЯ 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ИЗ ПЛАСТИКА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214578" y="3287068"/>
            <a:ext cx="1271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КОЛОДКИ ДИСКОВОГО</a:t>
            </a:r>
          </a:p>
          <a:p>
            <a:r>
              <a:rPr lang="ru-RU" sz="800" dirty="0" smtClean="0">
                <a:latin typeface="Uni Neue Regular" pitchFamily="2" charset="0"/>
              </a:rPr>
              <a:t>ТОРМОЗА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7656076" y="3287068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КОЛОДКИ БАРАБАННОГО</a:t>
            </a:r>
          </a:p>
          <a:p>
            <a:r>
              <a:rPr lang="ru-RU" sz="800" dirty="0" smtClean="0">
                <a:latin typeface="Uni Neue Regular" pitchFamily="2" charset="0"/>
              </a:rPr>
              <a:t>ТОРМОЗА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9108479" y="3287068"/>
            <a:ext cx="973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САЙЛЕНТБЛОКИ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66891" y="4740761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РЫЧАГИ</a:t>
            </a:r>
          </a:p>
          <a:p>
            <a:r>
              <a:rPr lang="ru-RU" sz="800" dirty="0" smtClean="0">
                <a:latin typeface="Uni Neue Regular" pitchFamily="2" charset="0"/>
              </a:rPr>
              <a:t>ТОРМОЗНЫЕ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1900291" y="4740761"/>
            <a:ext cx="8980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КРОНШТЕЙНЫ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3342764" y="4740761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НАКОНЕЧНИК </a:t>
            </a:r>
          </a:p>
          <a:p>
            <a:r>
              <a:rPr lang="ru-RU" sz="800" dirty="0" smtClean="0">
                <a:latin typeface="Uni Neue Regular" pitchFamily="2" charset="0"/>
              </a:rPr>
              <a:t>ТЯГИ КПП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4784540" y="4740761"/>
            <a:ext cx="785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СТРЕМЯНКИ</a:t>
            </a:r>
            <a:br>
              <a:rPr lang="ru-RU" sz="800" dirty="0" smtClean="0">
                <a:latin typeface="Uni Neue Regular" pitchFamily="2" charset="0"/>
              </a:rPr>
            </a:br>
            <a:r>
              <a:rPr lang="ru-RU" sz="800" dirty="0" smtClean="0">
                <a:latin typeface="Uni Neue Regular" pitchFamily="2" charset="0"/>
              </a:rPr>
              <a:t>РЕССОР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6214578" y="4740761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ДЕТАЛИ СЦЕПНЫХ</a:t>
            </a:r>
          </a:p>
          <a:p>
            <a:r>
              <a:rPr lang="ru-RU" sz="800" dirty="0" smtClean="0">
                <a:latin typeface="Uni Neue Regular" pitchFamily="2" charset="0"/>
              </a:rPr>
              <a:t>УСТРОЙСТВ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7656076" y="4740761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ПГУ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9108479" y="4740761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НАЖИМНЫЕ ДИСКИ</a:t>
            </a:r>
          </a:p>
          <a:p>
            <a:r>
              <a:rPr lang="ru-RU" sz="800" dirty="0" smtClean="0">
                <a:latin typeface="Uni Neue Regular" pitchFamily="2" charset="0"/>
              </a:rPr>
              <a:t>И ДИСКИ СЦЕПЛЕНИЯ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414690" y="615931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ИНСТРУМЕНТ ДЛЯ </a:t>
            </a:r>
          </a:p>
          <a:p>
            <a:r>
              <a:rPr lang="ru-RU" sz="800" dirty="0" smtClean="0">
                <a:latin typeface="Uni Neue Regular" pitchFamily="2" charset="0"/>
              </a:rPr>
              <a:t>ИЗМЕРЕНИЯ ЛЮФТОВ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1848090" y="6159316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ШКВОРНИ РУЛЕВЫЕ</a:t>
            </a:r>
          </a:p>
          <a:p>
            <a:r>
              <a:rPr lang="ru-RU" sz="800" dirty="0" smtClean="0">
                <a:latin typeface="Uni Neue Regular" pitchFamily="2" charset="0"/>
              </a:rPr>
              <a:t>С РЕМ. КОМПЛЕКТОМ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3290563" y="6159316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ВИЛКИ ФЛАНЦЕВЫЕ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4766394" y="6159316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КРЫЛЬЯ </a:t>
            </a:r>
          </a:p>
          <a:p>
            <a:r>
              <a:rPr lang="ru-RU" sz="800" dirty="0" smtClean="0">
                <a:latin typeface="Uni Neue Regular" pitchFamily="2" charset="0"/>
              </a:rPr>
              <a:t>КОЛЕСНЫХ АРОК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6207892" y="6159316"/>
            <a:ext cx="10326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ВАЛ КАРДАННЫЙ</a:t>
            </a:r>
            <a:endParaRPr lang="ru-RU" sz="800" dirty="0">
              <a:latin typeface="Uni Neue Regular" pitchFamily="2" charset="0"/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7660295" y="6159316"/>
            <a:ext cx="112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КРЕСТОВИНЫ </a:t>
            </a:r>
          </a:p>
          <a:p>
            <a:r>
              <a:rPr lang="ru-RU" sz="800" dirty="0" smtClean="0">
                <a:latin typeface="Uni Neue Regular" pitchFamily="2" charset="0"/>
              </a:rPr>
              <a:t>КАРДАННОГО ВАЛА</a:t>
            </a:r>
            <a:endParaRPr lang="ru-RU" sz="800" dirty="0">
              <a:latin typeface="Uni Neue Regular" pitchFamily="2" charset="0"/>
            </a:endParaRPr>
          </a:p>
        </p:txBody>
      </p:sp>
      <p:pic>
        <p:nvPicPr>
          <p:cNvPr id="308" name="Рисунок 30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170">
            <a:off x="5186952" y="6485781"/>
            <a:ext cx="807359" cy="714934"/>
          </a:xfrm>
          <a:prstGeom prst="rect">
            <a:avLst/>
          </a:prstGeom>
        </p:spPr>
      </p:pic>
      <p:pic>
        <p:nvPicPr>
          <p:cNvPr id="309" name="Рисунок 30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003">
            <a:off x="4673210" y="6606555"/>
            <a:ext cx="599501" cy="531749"/>
          </a:xfrm>
          <a:prstGeom prst="rect">
            <a:avLst/>
          </a:prstGeom>
        </p:spPr>
      </p:pic>
      <p:pic>
        <p:nvPicPr>
          <p:cNvPr id="310" name="Рисунок 309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359">
            <a:off x="3268834" y="6429880"/>
            <a:ext cx="1131292" cy="778655"/>
          </a:xfrm>
          <a:prstGeom prst="rect">
            <a:avLst/>
          </a:prstGeom>
        </p:spPr>
      </p:pic>
      <p:pic>
        <p:nvPicPr>
          <p:cNvPr id="311" name="Рисунок 3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029">
            <a:off x="6038942" y="6393323"/>
            <a:ext cx="1421311" cy="899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3"/>
          <a:srcRect l="10689" t="19323" r="41851" b="14363"/>
          <a:stretch/>
        </p:blipFill>
        <p:spPr>
          <a:xfrm>
            <a:off x="7709320" y="6489413"/>
            <a:ext cx="900396" cy="707669"/>
          </a:xfrm>
          <a:prstGeom prst="rect">
            <a:avLst/>
          </a:prstGeom>
        </p:spPr>
      </p:pic>
      <p:sp>
        <p:nvSpPr>
          <p:cNvPr id="312" name="Полилиния 311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TextBox 312"/>
          <p:cNvSpPr txBox="1"/>
          <p:nvPr/>
        </p:nvSpPr>
        <p:spPr>
          <a:xfrm>
            <a:off x="10260559" y="543697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5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314" name="Параллелограмм 313"/>
          <p:cNvSpPr/>
          <p:nvPr/>
        </p:nvSpPr>
        <p:spPr>
          <a:xfrm>
            <a:off x="2159430" y="433568"/>
            <a:ext cx="5159168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Параллелограмм 314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TextBox 315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7457784" y="350316"/>
            <a:ext cx="2563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ВЫВОД НОВОГО ПРОДУКТА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320" name="Рисунок 3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321" name="Рисунок 32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322" name="Рисунок 321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323" name="Рисунок 32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325" name="Рисунок 32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sp>
        <p:nvSpPr>
          <p:cNvPr id="326" name="Параллелограмм 325"/>
          <p:cNvSpPr/>
          <p:nvPr/>
        </p:nvSpPr>
        <p:spPr>
          <a:xfrm>
            <a:off x="4748395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7" name="Рисунок 326"/>
          <p:cNvPicPr>
            <a:picLocks noChangeAspect="1"/>
          </p:cNvPicPr>
          <p:nvPr/>
        </p:nvPicPr>
        <p:blipFill>
          <a:blip r:embed="rId3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328" name="Рисунок 32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grpSp>
        <p:nvGrpSpPr>
          <p:cNvPr id="318" name="Группа 317"/>
          <p:cNvGrpSpPr/>
          <p:nvPr/>
        </p:nvGrpSpPr>
        <p:grpSpPr>
          <a:xfrm>
            <a:off x="8785924" y="6159316"/>
            <a:ext cx="1733102" cy="1251146"/>
            <a:chOff x="414780" y="1660653"/>
            <a:chExt cx="1564848" cy="1129682"/>
          </a:xfrm>
        </p:grpSpPr>
        <p:sp>
          <p:nvSpPr>
            <p:cNvPr id="319" name="Параллелограмм 318"/>
            <p:cNvSpPr/>
            <p:nvPr/>
          </p:nvSpPr>
          <p:spPr>
            <a:xfrm>
              <a:off x="461913" y="1725106"/>
              <a:ext cx="1517715" cy="10652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Параллелограмм 323"/>
            <p:cNvSpPr/>
            <p:nvPr/>
          </p:nvSpPr>
          <p:spPr>
            <a:xfrm>
              <a:off x="414780" y="1660653"/>
              <a:ext cx="1517715" cy="1065229"/>
            </a:xfrm>
            <a:prstGeom prst="parallelogram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9" name="Группа 328"/>
          <p:cNvGrpSpPr/>
          <p:nvPr/>
        </p:nvGrpSpPr>
        <p:grpSpPr>
          <a:xfrm>
            <a:off x="9215758" y="7246989"/>
            <a:ext cx="573179" cy="203034"/>
            <a:chOff x="306064" y="2981451"/>
            <a:chExt cx="1752255" cy="620691"/>
          </a:xfrm>
        </p:grpSpPr>
        <p:sp>
          <p:nvSpPr>
            <p:cNvPr id="330" name="Параллелограмм 329"/>
            <p:cNvSpPr/>
            <p:nvPr/>
          </p:nvSpPr>
          <p:spPr>
            <a:xfrm>
              <a:off x="306064" y="2981451"/>
              <a:ext cx="964005" cy="620691"/>
            </a:xfrm>
            <a:prstGeom prst="parallelogram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331" name="Параллелограмм 330"/>
            <p:cNvSpPr/>
            <p:nvPr/>
          </p:nvSpPr>
          <p:spPr>
            <a:xfrm>
              <a:off x="1094314" y="2981451"/>
              <a:ext cx="964005" cy="620691"/>
            </a:xfrm>
            <a:prstGeom prst="parallelogram">
              <a:avLst/>
            </a:prstGeom>
            <a:solidFill>
              <a:srgbClr val="FE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9251850" y="7224599"/>
            <a:ext cx="2327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Uni Neue Bold" pitchFamily="2" charset="0"/>
              </a:rPr>
              <a:t>1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9497070" y="7224599"/>
            <a:ext cx="2584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Uni Neue Bold" pitchFamily="2" charset="0"/>
              </a:rPr>
              <a:t>3</a:t>
            </a:r>
            <a:endParaRPr lang="ru-RU" sz="1000" dirty="0">
              <a:latin typeface="Uni Neue Bold" pitchFamily="2" charset="0"/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9084168" y="6159316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latin typeface="Uni Neue Regular" pitchFamily="2" charset="0"/>
              </a:rPr>
              <a:t>ГИДРОЦИЛИНДР</a:t>
            </a:r>
            <a:endParaRPr lang="ru-RU" sz="800" dirty="0">
              <a:latin typeface="Uni Neue Regular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t="28805" r="35921" b="48624"/>
          <a:stretch/>
        </p:blipFill>
        <p:spPr>
          <a:xfrm>
            <a:off x="9007901" y="6353326"/>
            <a:ext cx="1253508" cy="8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" y="0"/>
            <a:ext cx="10684666" cy="7559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6819" y="4149969"/>
            <a:ext cx="2698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Uni Neue Regular" pitchFamily="2" charset="0"/>
              </a:rPr>
              <a:t>ПРОДУКЦИЯ РОСТАР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Uni Neue Regular" pitchFamily="2" charset="0"/>
              </a:rPr>
              <a:t>В ДЕТАЛЯХ</a:t>
            </a:r>
            <a:endParaRPr lang="ru-RU" sz="2000" dirty="0">
              <a:solidFill>
                <a:schemeClr val="bg1"/>
              </a:solidFill>
              <a:latin typeface="Uni Neue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ик 104"/>
          <p:cNvSpPr/>
          <p:nvPr/>
        </p:nvSpPr>
        <p:spPr>
          <a:xfrm>
            <a:off x="-1" y="1338306"/>
            <a:ext cx="10691476" cy="6221369"/>
          </a:xfrm>
          <a:prstGeom prst="rect">
            <a:avLst/>
          </a:prstGeom>
          <a:gradFill flip="none" rotWithShape="1">
            <a:gsLst>
              <a:gs pos="0">
                <a:srgbClr val="F3F3F3"/>
              </a:gs>
              <a:gs pos="77000">
                <a:srgbClr val="D9DAD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>
            <a:off x="4696780" y="1338306"/>
            <a:ext cx="5995033" cy="5996991"/>
          </a:xfrm>
          <a:custGeom>
            <a:avLst/>
            <a:gdLst>
              <a:gd name="connsiteX0" fmla="*/ 1375471 w 5995033"/>
              <a:gd name="connsiteY0" fmla="*/ 0 h 5996991"/>
              <a:gd name="connsiteX1" fmla="*/ 5995033 w 5995033"/>
              <a:gd name="connsiteY1" fmla="*/ 0 h 5996991"/>
              <a:gd name="connsiteX2" fmla="*/ 5995033 w 5995033"/>
              <a:gd name="connsiteY2" fmla="*/ 5996991 h 5996991"/>
              <a:gd name="connsiteX3" fmla="*/ 0 w 5995033"/>
              <a:gd name="connsiteY3" fmla="*/ 5996991 h 599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033" h="5996991">
                <a:moveTo>
                  <a:pt x="1375471" y="0"/>
                </a:moveTo>
                <a:lnTo>
                  <a:pt x="5995033" y="0"/>
                </a:lnTo>
                <a:lnTo>
                  <a:pt x="5995033" y="5996991"/>
                </a:lnTo>
                <a:lnTo>
                  <a:pt x="0" y="5996991"/>
                </a:lnTo>
                <a:close/>
              </a:path>
            </a:pathLst>
          </a:custGeom>
          <a:gradFill>
            <a:gsLst>
              <a:gs pos="28000">
                <a:srgbClr val="EBEBEB"/>
              </a:gs>
              <a:gs pos="100000">
                <a:srgbClr val="EAEB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олилиния 102"/>
          <p:cNvSpPr/>
          <p:nvPr/>
        </p:nvSpPr>
        <p:spPr>
          <a:xfrm>
            <a:off x="5689439" y="1338306"/>
            <a:ext cx="5028472" cy="6221369"/>
          </a:xfrm>
          <a:custGeom>
            <a:avLst/>
            <a:gdLst>
              <a:gd name="connsiteX0" fmla="*/ 1375471 w 5028472"/>
              <a:gd name="connsiteY0" fmla="*/ 0 h 5996991"/>
              <a:gd name="connsiteX1" fmla="*/ 5028472 w 5028472"/>
              <a:gd name="connsiteY1" fmla="*/ 0 h 5996991"/>
              <a:gd name="connsiteX2" fmla="*/ 5028472 w 5028472"/>
              <a:gd name="connsiteY2" fmla="*/ 5996991 h 5996991"/>
              <a:gd name="connsiteX3" fmla="*/ 0 w 5028472"/>
              <a:gd name="connsiteY3" fmla="*/ 5996991 h 599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472" h="5996991">
                <a:moveTo>
                  <a:pt x="1375471" y="0"/>
                </a:moveTo>
                <a:lnTo>
                  <a:pt x="5028472" y="0"/>
                </a:lnTo>
                <a:lnTo>
                  <a:pt x="5028472" y="5996991"/>
                </a:lnTo>
                <a:lnTo>
                  <a:pt x="0" y="5996991"/>
                </a:lnTo>
                <a:close/>
              </a:path>
            </a:pathLst>
          </a:custGeom>
          <a:gradFill>
            <a:gsLst>
              <a:gs pos="28000">
                <a:srgbClr val="E3E3E3"/>
              </a:gs>
              <a:gs pos="100000">
                <a:srgbClr val="E3E3E3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6853090" y="1325469"/>
            <a:ext cx="3494886" cy="2152650"/>
          </a:xfrm>
          <a:custGeom>
            <a:avLst/>
            <a:gdLst>
              <a:gd name="connsiteX0" fmla="*/ 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0 w 3297237"/>
              <a:gd name="connsiteY4" fmla="*/ 0 h 2152650"/>
              <a:gd name="connsiteX0" fmla="*/ 342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342900 w 3297237"/>
              <a:gd name="connsiteY4" fmla="*/ 0 h 2152650"/>
              <a:gd name="connsiteX0" fmla="*/ 469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469900 w 3297237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237" h="2152650">
                <a:moveTo>
                  <a:pt x="469900" y="0"/>
                </a:moveTo>
                <a:lnTo>
                  <a:pt x="3297237" y="0"/>
                </a:lnTo>
                <a:lnTo>
                  <a:pt x="3297237" y="2152650"/>
                </a:lnTo>
                <a:lnTo>
                  <a:pt x="0" y="2152650"/>
                </a:lnTo>
                <a:lnTo>
                  <a:pt x="4699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Параллелограмм 47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4" y="2022434"/>
            <a:ext cx="5657100" cy="38313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473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ШТАНГИ РЕАКТИВНЫЕ, </a:t>
            </a:r>
            <a:r>
              <a:rPr lang="en-US" sz="2000" dirty="0" smtClean="0">
                <a:latin typeface="Uni Neue Bold" pitchFamily="2" charset="0"/>
              </a:rPr>
              <a:t>V-</a:t>
            </a:r>
            <a:r>
              <a:rPr lang="ru-RU" sz="2000" dirty="0" smtClean="0">
                <a:latin typeface="Uni Neue Bold" pitchFamily="2" charset="0"/>
              </a:rPr>
              <a:t>ОБРАЗНЫЕ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4762500" y="4486275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араллелограмм 63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047811" y="1331253"/>
            <a:ext cx="2152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Uni Neue Regular" pitchFamily="2" charset="0"/>
              </a:rPr>
              <a:t>Испытания на долговечность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шарниров с большими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амплитудами </a:t>
            </a:r>
            <a:r>
              <a:rPr lang="ru-RU" sz="1100" dirty="0" err="1">
                <a:latin typeface="Uni Neue Regular" pitchFamily="2" charset="0"/>
              </a:rPr>
              <a:t>нагружения</a:t>
            </a:r>
            <a:endParaRPr lang="ru-RU" sz="1100" dirty="0">
              <a:latin typeface="Uni Neue Regular" pitchFamily="2" charset="0"/>
            </a:endParaRPr>
          </a:p>
          <a:p>
            <a:pPr algn="r"/>
            <a:r>
              <a:rPr lang="ru-RU" sz="1100" dirty="0">
                <a:latin typeface="Uni Neue Regular" pitchFamily="2" charset="0"/>
              </a:rPr>
              <a:t>(</a:t>
            </a:r>
            <a:r>
              <a:rPr lang="ru-RU" sz="1100" dirty="0" err="1">
                <a:latin typeface="Uni Neue Regular" pitchFamily="2" charset="0"/>
              </a:rPr>
              <a:t>Ff</a:t>
            </a:r>
            <a:r>
              <a:rPr lang="ru-RU" sz="1100" dirty="0">
                <a:latin typeface="Uni Neue Regular" pitchFamily="2" charset="0"/>
              </a:rPr>
              <a:t> – 7-9 тонн)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18383" y="4201172"/>
            <a:ext cx="4203232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500" dirty="0" smtClean="0">
                <a:latin typeface="Uni Neue Regular" pitchFamily="2" charset="0"/>
              </a:rPr>
              <a:t>               Испытано </a:t>
            </a:r>
            <a:r>
              <a:rPr lang="ru-RU" sz="1500" dirty="0">
                <a:latin typeface="Uni Neue Regular" pitchFamily="2" charset="0"/>
              </a:rPr>
              <a:t>при </a:t>
            </a:r>
            <a:r>
              <a:rPr lang="ru-RU" sz="1500" dirty="0" smtClean="0">
                <a:latin typeface="Uni Neue Regular" pitchFamily="2" charset="0"/>
              </a:rPr>
              <a:t>низких температурных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 режимах на </a:t>
            </a:r>
            <a:r>
              <a:rPr lang="ru-RU" sz="1500" dirty="0">
                <a:latin typeface="Uni Neue Regular" pitchFamily="2" charset="0"/>
              </a:rPr>
              <a:t>автомобилях </a:t>
            </a:r>
            <a:r>
              <a:rPr lang="ru-RU" sz="1500" dirty="0" smtClean="0">
                <a:latin typeface="Uni Neue Regular" pitchFamily="2" charset="0"/>
              </a:rPr>
              <a:t>MAN,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   MERCEDES</a:t>
            </a:r>
          </a:p>
          <a:p>
            <a:pPr>
              <a:spcAft>
                <a:spcPts val="1000"/>
              </a:spcAft>
            </a:pPr>
            <a:r>
              <a:rPr lang="ru-RU" sz="1500" dirty="0" smtClean="0">
                <a:latin typeface="Uni Neue Regular" pitchFamily="2" charset="0"/>
              </a:rPr>
              <a:t>          Температурный диапазон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от </a:t>
            </a:r>
            <a:r>
              <a:rPr lang="ru-RU" sz="1500" dirty="0">
                <a:latin typeface="Uni Neue Bold" pitchFamily="2" charset="0"/>
              </a:rPr>
              <a:t>-45 до +</a:t>
            </a:r>
            <a:r>
              <a:rPr lang="ru-RU" sz="1500" dirty="0" smtClean="0">
                <a:latin typeface="Uni Neue Bold" pitchFamily="2" charset="0"/>
              </a:rPr>
              <a:t>50°С</a:t>
            </a:r>
          </a:p>
          <a:p>
            <a:pPr>
              <a:spcAft>
                <a:spcPts val="1000"/>
              </a:spcAft>
            </a:pPr>
            <a:r>
              <a:rPr lang="ru-RU" sz="1500" dirty="0" smtClean="0">
                <a:latin typeface="Uni Neue Regular" pitchFamily="2" charset="0"/>
              </a:rPr>
              <a:t>      Расчетный </a:t>
            </a:r>
            <a:r>
              <a:rPr lang="ru-RU" sz="1500" dirty="0">
                <a:latin typeface="Uni Neue Regular" pitchFamily="2" charset="0"/>
              </a:rPr>
              <a:t>ресурс шарниров </a:t>
            </a:r>
            <a:r>
              <a:rPr lang="ru-RU" sz="1500" dirty="0" smtClean="0">
                <a:latin typeface="Uni Neue Regular" pitchFamily="2" charset="0"/>
              </a:rPr>
              <a:t/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не </a:t>
            </a:r>
            <a:r>
              <a:rPr lang="ru-RU" sz="1500" dirty="0">
                <a:latin typeface="Uni Neue Regular" pitchFamily="2" charset="0"/>
              </a:rPr>
              <a:t>менее </a:t>
            </a:r>
            <a:r>
              <a:rPr lang="ru-RU" sz="1500" dirty="0">
                <a:latin typeface="Uni Neue Bold" pitchFamily="2" charset="0"/>
              </a:rPr>
              <a:t>560 тыс. </a:t>
            </a:r>
            <a:r>
              <a:rPr lang="ru-RU" sz="1500" dirty="0" smtClean="0">
                <a:latin typeface="Uni Neue Bold" pitchFamily="2" charset="0"/>
              </a:rPr>
              <a:t>км</a:t>
            </a:r>
          </a:p>
          <a:p>
            <a:pPr>
              <a:spcAft>
                <a:spcPts val="10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en-US" sz="1500" dirty="0" smtClean="0">
                <a:latin typeface="Uni Neue Regular" pitchFamily="2" charset="0"/>
              </a:rPr>
              <a:t>OEM-</a:t>
            </a:r>
            <a:r>
              <a:rPr lang="ru-RU" sz="1500" dirty="0" smtClean="0">
                <a:latin typeface="Uni Neue Regular" pitchFamily="2" charset="0"/>
              </a:rPr>
              <a:t>производитель</a:t>
            </a:r>
          </a:p>
          <a:p>
            <a:pPr>
              <a:spcAft>
                <a:spcPts val="10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38" y="4562814"/>
            <a:ext cx="947854" cy="947854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878763" y="4178498"/>
            <a:ext cx="16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УСТОЙЧИВОСТЬ ПРИ СЖАТИИ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35" y="6308766"/>
            <a:ext cx="1427356" cy="345688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4038012" y="5842336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038012" y="6016766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НПО «РОСТАР»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875635" y="6681112"/>
            <a:ext cx="166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Uni Neue Regular" pitchFamily="2" charset="0"/>
              </a:rPr>
              <a:t>качество подтверждено</a:t>
            </a:r>
          </a:p>
          <a:p>
            <a:pPr algn="ctr"/>
            <a:r>
              <a:rPr lang="ru-RU" sz="800" dirty="0">
                <a:latin typeface="Uni Neue Regular" pitchFamily="2" charset="0"/>
              </a:rPr>
              <a:t>OEM SCANIA, VOLVO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64" y="1964086"/>
            <a:ext cx="1728220" cy="1578867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5020325" y="3626234"/>
            <a:ext cx="166561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i="1" dirty="0">
                <a:latin typeface="Uni Neue Regular" pitchFamily="2" charset="0"/>
              </a:rPr>
              <a:t>Двухкомпонентная </a:t>
            </a:r>
          </a:p>
          <a:p>
            <a:pPr algn="r">
              <a:lnSpc>
                <a:spcPct val="90000"/>
              </a:lnSpc>
            </a:pPr>
            <a:r>
              <a:rPr lang="ru-RU" sz="1100" i="1" dirty="0">
                <a:latin typeface="Uni Neue Regular" pitchFamily="2" charset="0"/>
              </a:rPr>
              <a:t>клеевая система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9211161" y="2393597"/>
            <a:ext cx="979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Uni Neue Bold" pitchFamily="2" charset="0"/>
              </a:rPr>
              <a:t>12-45%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211161" y="2625513"/>
            <a:ext cx="979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100">
                <a:latin typeface="Uni Neue Regular" pitchFamily="2" charset="0"/>
              </a:defRPr>
            </a:lvl1pPr>
          </a:lstStyle>
          <a:p>
            <a:pPr algn="ctr"/>
            <a:r>
              <a:rPr lang="ru-RU" dirty="0" smtClean="0"/>
              <a:t>от РОСТАР</a:t>
            </a:r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0260559" y="54369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7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36" name="Параллелограмм 35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араллелограмм 36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50" name="AutoShape 3"/>
          <p:cNvSpPr>
            <a:spLocks noChangeAspect="1" noChangeArrowheads="1" noTextEdit="1"/>
          </p:cNvSpPr>
          <p:nvPr/>
        </p:nvSpPr>
        <p:spPr bwMode="auto">
          <a:xfrm>
            <a:off x="7050738" y="1325469"/>
            <a:ext cx="32972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7285688" y="2368457"/>
            <a:ext cx="977900" cy="962025"/>
          </a:xfrm>
          <a:prstGeom prst="rect">
            <a:avLst/>
          </a:prstGeom>
          <a:solidFill>
            <a:srgbClr val="B292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0" y="2366869"/>
            <a:ext cx="9699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8328675" y="2368457"/>
            <a:ext cx="863600" cy="962025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9257363" y="2901857"/>
            <a:ext cx="863600" cy="428625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7368809" y="3040065"/>
            <a:ext cx="8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Uni Neue Bold" pitchFamily="2" charset="0"/>
              </a:rPr>
              <a:t>РОСТАР</a:t>
            </a:r>
            <a:endParaRPr lang="ru-RU" sz="12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50059" y="2944591"/>
            <a:ext cx="84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Uni Neue Regular" pitchFamily="2" charset="0"/>
              </a:rPr>
              <a:t>Германия</a:t>
            </a:r>
          </a:p>
          <a:p>
            <a:pPr algn="ctr"/>
            <a:r>
              <a:rPr lang="ru-RU" sz="900" dirty="0">
                <a:latin typeface="Uni Neue Regular" pitchFamily="2" charset="0"/>
              </a:rPr>
              <a:t>(оригинал)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284226" y="2944591"/>
            <a:ext cx="84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Uni Neue Regular" pitchFamily="2" charset="0"/>
              </a:rPr>
              <a:t>Турция</a:t>
            </a:r>
          </a:p>
          <a:p>
            <a:pPr algn="ctr"/>
            <a:r>
              <a:rPr lang="ru-RU" sz="900" dirty="0">
                <a:latin typeface="Uni Neue Regular" pitchFamily="2" charset="0"/>
              </a:rPr>
              <a:t>(аналог)</a:t>
            </a:r>
          </a:p>
        </p:txBody>
      </p:sp>
      <p:sp>
        <p:nvSpPr>
          <p:cNvPr id="62" name="Параллелограмм 61"/>
          <p:cNvSpPr/>
          <p:nvPr/>
        </p:nvSpPr>
        <p:spPr>
          <a:xfrm>
            <a:off x="6824063" y="4323200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араллелограмм 62"/>
          <p:cNvSpPr/>
          <p:nvPr/>
        </p:nvSpPr>
        <p:spPr>
          <a:xfrm>
            <a:off x="6641009" y="514074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араллелограмм 65"/>
          <p:cNvSpPr/>
          <p:nvPr/>
        </p:nvSpPr>
        <p:spPr>
          <a:xfrm>
            <a:off x="6495767" y="5718764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/>
          <p:cNvSpPr/>
          <p:nvPr/>
        </p:nvSpPr>
        <p:spPr>
          <a:xfrm>
            <a:off x="6349717" y="630876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араллелограмм 70"/>
          <p:cNvSpPr/>
          <p:nvPr/>
        </p:nvSpPr>
        <p:spPr>
          <a:xfrm>
            <a:off x="6267167" y="6662252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-1" y="1338306"/>
            <a:ext cx="10691476" cy="6221369"/>
          </a:xfrm>
          <a:prstGeom prst="rect">
            <a:avLst/>
          </a:prstGeom>
          <a:gradFill flip="none" rotWithShape="1">
            <a:gsLst>
              <a:gs pos="0">
                <a:srgbClr val="F3F3F3"/>
              </a:gs>
              <a:gs pos="77000">
                <a:srgbClr val="D9DAD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4696780" y="1338306"/>
            <a:ext cx="5995033" cy="5996991"/>
          </a:xfrm>
          <a:custGeom>
            <a:avLst/>
            <a:gdLst>
              <a:gd name="connsiteX0" fmla="*/ 1375471 w 5995033"/>
              <a:gd name="connsiteY0" fmla="*/ 0 h 5996991"/>
              <a:gd name="connsiteX1" fmla="*/ 5995033 w 5995033"/>
              <a:gd name="connsiteY1" fmla="*/ 0 h 5996991"/>
              <a:gd name="connsiteX2" fmla="*/ 5995033 w 5995033"/>
              <a:gd name="connsiteY2" fmla="*/ 5996991 h 5996991"/>
              <a:gd name="connsiteX3" fmla="*/ 0 w 5995033"/>
              <a:gd name="connsiteY3" fmla="*/ 5996991 h 599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5033" h="5996991">
                <a:moveTo>
                  <a:pt x="1375471" y="0"/>
                </a:moveTo>
                <a:lnTo>
                  <a:pt x="5995033" y="0"/>
                </a:lnTo>
                <a:lnTo>
                  <a:pt x="5995033" y="5996991"/>
                </a:lnTo>
                <a:lnTo>
                  <a:pt x="0" y="5996991"/>
                </a:lnTo>
                <a:close/>
              </a:path>
            </a:pathLst>
          </a:custGeom>
          <a:gradFill>
            <a:gsLst>
              <a:gs pos="28000">
                <a:srgbClr val="EBEBEB"/>
              </a:gs>
              <a:gs pos="100000">
                <a:srgbClr val="EAEB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5689439" y="1338306"/>
            <a:ext cx="5028472" cy="6221369"/>
          </a:xfrm>
          <a:custGeom>
            <a:avLst/>
            <a:gdLst>
              <a:gd name="connsiteX0" fmla="*/ 1375471 w 5028472"/>
              <a:gd name="connsiteY0" fmla="*/ 0 h 5996991"/>
              <a:gd name="connsiteX1" fmla="*/ 5028472 w 5028472"/>
              <a:gd name="connsiteY1" fmla="*/ 0 h 5996991"/>
              <a:gd name="connsiteX2" fmla="*/ 5028472 w 5028472"/>
              <a:gd name="connsiteY2" fmla="*/ 5996991 h 5996991"/>
              <a:gd name="connsiteX3" fmla="*/ 0 w 5028472"/>
              <a:gd name="connsiteY3" fmla="*/ 5996991 h 599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472" h="5996991">
                <a:moveTo>
                  <a:pt x="1375471" y="0"/>
                </a:moveTo>
                <a:lnTo>
                  <a:pt x="5028472" y="0"/>
                </a:lnTo>
                <a:lnTo>
                  <a:pt x="5028472" y="5996991"/>
                </a:lnTo>
                <a:lnTo>
                  <a:pt x="0" y="5996991"/>
                </a:lnTo>
                <a:close/>
              </a:path>
            </a:pathLst>
          </a:custGeom>
          <a:gradFill>
            <a:gsLst>
              <a:gs pos="28000">
                <a:srgbClr val="E3E3E3"/>
              </a:gs>
              <a:gs pos="100000">
                <a:srgbClr val="E3E3E3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" y="2185633"/>
            <a:ext cx="5468123" cy="3947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2048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ТЯГИ РУЛЕВЫЕ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20" name="Параллелограмм 19"/>
          <p:cNvSpPr/>
          <p:nvPr/>
        </p:nvSpPr>
        <p:spPr>
          <a:xfrm>
            <a:off x="4762500" y="4486275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6608869" y="4425175"/>
            <a:ext cx="3754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ТВЧ-обработка </a:t>
            </a:r>
            <a:r>
              <a:rPr lang="ru-RU" sz="1500" dirty="0">
                <a:latin typeface="Uni Neue Regular" pitchFamily="2" charset="0"/>
              </a:rPr>
              <a:t>(</a:t>
            </a:r>
            <a:r>
              <a:rPr lang="ru-RU" sz="1500" dirty="0" smtClean="0">
                <a:latin typeface="Uni Neue Regular" pitchFamily="2" charset="0"/>
              </a:rPr>
              <a:t>закалка)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пальцев </a:t>
            </a:r>
            <a:r>
              <a:rPr lang="ru-RU" sz="1500" dirty="0">
                <a:latin typeface="Uni Neue Regular" pitchFamily="2" charset="0"/>
              </a:rPr>
              <a:t>рулевого </a:t>
            </a:r>
            <a:r>
              <a:rPr lang="ru-RU" sz="1500" dirty="0" smtClean="0">
                <a:latin typeface="Uni Neue Regular" pitchFamily="2" charset="0"/>
              </a:rPr>
              <a:t>наконечника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Шлифованная поверхность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сферы </a:t>
            </a:r>
            <a:r>
              <a:rPr lang="ru-RU" sz="1500" dirty="0">
                <a:latin typeface="Uni Neue Regular" pitchFamily="2" charset="0"/>
              </a:rPr>
              <a:t>(увеличение ресурса</a:t>
            </a:r>
            <a:r>
              <a:rPr lang="ru-RU" sz="1500" dirty="0" smtClean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en-US" sz="1500" dirty="0" smtClean="0">
                <a:latin typeface="Uni Neue Regular" pitchFamily="2" charset="0"/>
              </a:rPr>
              <a:t>OEM-</a:t>
            </a:r>
            <a:r>
              <a:rPr lang="ru-RU" sz="1500" dirty="0" smtClean="0">
                <a:latin typeface="Uni Neue Regular" pitchFamily="2" charset="0"/>
              </a:rPr>
              <a:t>производитель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sp>
        <p:nvSpPr>
          <p:cNvPr id="38" name="Параллелограмм 37"/>
          <p:cNvSpPr/>
          <p:nvPr/>
        </p:nvSpPr>
        <p:spPr>
          <a:xfrm>
            <a:off x="5100623" y="2936779"/>
            <a:ext cx="1609725" cy="108585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75" y="3005590"/>
            <a:ext cx="1293541" cy="252017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4878763" y="4153098"/>
            <a:ext cx="16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СЖАТИЕ (УСТОЙЧИВОСТЬ)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37362" y="2607100"/>
            <a:ext cx="166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 – ИСПЫТАНИЕ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НА РАСТЯЖЕНИЕ («РАЗРЫВ»)</a:t>
            </a:r>
          </a:p>
        </p:txBody>
      </p:sp>
      <p:sp>
        <p:nvSpPr>
          <p:cNvPr id="40" name="Параллелограмм 39"/>
          <p:cNvSpPr/>
          <p:nvPr/>
        </p:nvSpPr>
        <p:spPr>
          <a:xfrm>
            <a:off x="660575" y="2109787"/>
            <a:ext cx="997960" cy="1003072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6" y="2195482"/>
            <a:ext cx="814039" cy="81403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9443" y="3131363"/>
            <a:ext cx="94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Uni Neue Regular" pitchFamily="2" charset="0"/>
              </a:rPr>
              <a:t>ВИДЕО</a:t>
            </a:r>
          </a:p>
          <a:p>
            <a:pPr algn="ctr"/>
            <a:r>
              <a:rPr lang="ru-RU" sz="700" dirty="0">
                <a:latin typeface="Uni Neue Regular" pitchFamily="2" charset="0"/>
              </a:rPr>
              <a:t>ПРЕЗЕНТАЦИЯ</a:t>
            </a:r>
          </a:p>
        </p:txBody>
      </p:sp>
      <p:sp>
        <p:nvSpPr>
          <p:cNvPr id="51" name="Параллелограмм 50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35" y="6308766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038012" y="5842336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38012" y="6016766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НПО «РОСТАР»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75635" y="6681112"/>
            <a:ext cx="166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Uni Neue Regular" pitchFamily="2" charset="0"/>
              </a:rPr>
              <a:t>качество подтверждено</a:t>
            </a:r>
          </a:p>
          <a:p>
            <a:pPr algn="ctr"/>
            <a:r>
              <a:rPr lang="ru-RU" sz="800" dirty="0">
                <a:latin typeface="Uni Neue Regular" pitchFamily="2" charset="0"/>
              </a:rPr>
              <a:t>OEM SCANIA, VOLVO</a:t>
            </a:r>
          </a:p>
        </p:txBody>
      </p:sp>
      <p:sp>
        <p:nvSpPr>
          <p:cNvPr id="43" name="Параллелограмм 42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0260559" y="543697"/>
            <a:ext cx="29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8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47" name="Параллелограмм 46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араллелограмм 47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sp>
        <p:nvSpPr>
          <p:cNvPr id="63" name="Параллелограмм 62"/>
          <p:cNvSpPr/>
          <p:nvPr/>
        </p:nvSpPr>
        <p:spPr>
          <a:xfrm>
            <a:off x="6828652" y="454936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араллелограмм 63"/>
          <p:cNvSpPr/>
          <p:nvPr/>
        </p:nvSpPr>
        <p:spPr>
          <a:xfrm>
            <a:off x="6678620" y="516217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араллелограмм 65"/>
          <p:cNvSpPr/>
          <p:nvPr/>
        </p:nvSpPr>
        <p:spPr>
          <a:xfrm>
            <a:off x="6530997" y="577114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араллелограмм 69"/>
          <p:cNvSpPr/>
          <p:nvPr/>
        </p:nvSpPr>
        <p:spPr>
          <a:xfrm>
            <a:off x="6436134" y="615442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6853090" y="1325469"/>
            <a:ext cx="3494886" cy="2152650"/>
          </a:xfrm>
          <a:custGeom>
            <a:avLst/>
            <a:gdLst>
              <a:gd name="connsiteX0" fmla="*/ 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0 w 3297237"/>
              <a:gd name="connsiteY4" fmla="*/ 0 h 2152650"/>
              <a:gd name="connsiteX0" fmla="*/ 342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342900 w 3297237"/>
              <a:gd name="connsiteY4" fmla="*/ 0 h 2152650"/>
              <a:gd name="connsiteX0" fmla="*/ 469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469900 w 3297237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237" h="2152650">
                <a:moveTo>
                  <a:pt x="469900" y="0"/>
                </a:moveTo>
                <a:lnTo>
                  <a:pt x="3297237" y="0"/>
                </a:lnTo>
                <a:lnTo>
                  <a:pt x="3297237" y="2152650"/>
                </a:lnTo>
                <a:lnTo>
                  <a:pt x="0" y="2152650"/>
                </a:lnTo>
                <a:lnTo>
                  <a:pt x="4699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7091398" y="1194377"/>
            <a:ext cx="329088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338852" y="2327852"/>
            <a:ext cx="992187" cy="1041400"/>
          </a:xfrm>
          <a:prstGeom prst="rect">
            <a:avLst/>
          </a:prstGeom>
          <a:solidFill>
            <a:srgbClr val="B292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089" y="2324677"/>
            <a:ext cx="996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400889" y="2685040"/>
            <a:ext cx="874712" cy="684213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347039" y="2986665"/>
            <a:ext cx="874712" cy="382588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160310" y="1437600"/>
            <a:ext cx="2152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Uni Neue Regular" pitchFamily="2" charset="0"/>
              </a:rPr>
              <a:t>Испытания на циклическую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долговечность при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сжатии-растяжении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07513" y="3082893"/>
            <a:ext cx="8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Uni Neue Bold" pitchFamily="2" charset="0"/>
              </a:rPr>
              <a:t>РОСТАР</a:t>
            </a:r>
            <a:endParaRPr lang="ru-RU" sz="12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98811" y="3136389"/>
            <a:ext cx="842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Uni Neue Regular" pitchFamily="2" charset="0"/>
              </a:rPr>
              <a:t>Германия</a:t>
            </a:r>
            <a:endParaRPr lang="ru-RU" sz="900" dirty="0">
              <a:latin typeface="Uni Neue Regular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345670" y="3136389"/>
            <a:ext cx="842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Uni Neue Regular" pitchFamily="2" charset="0"/>
              </a:rPr>
              <a:t>Италия</a:t>
            </a:r>
            <a:endParaRPr lang="ru-RU" sz="900" dirty="0">
              <a:latin typeface="Uni Neue Regular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7459" y="1682284"/>
            <a:ext cx="137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Uni Neue Bold" pitchFamily="2" charset="0"/>
              </a:rPr>
              <a:t>в </a:t>
            </a:r>
            <a:r>
              <a:rPr lang="ru-RU" sz="2400" dirty="0" smtClean="0">
                <a:latin typeface="Uni Neue Bold" pitchFamily="2" charset="0"/>
              </a:rPr>
              <a:t>1,5-2,7</a:t>
            </a:r>
            <a:endParaRPr lang="ru-RU" sz="2400" dirty="0">
              <a:latin typeface="Uni Neue Bold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37460" y="1986093"/>
            <a:ext cx="1251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Uni Neue Bold" pitchFamily="2" charset="0"/>
              </a:rPr>
              <a:t>раза выше</a:t>
            </a:r>
            <a:endParaRPr lang="ru-RU" sz="2400" dirty="0">
              <a:latin typeface="Uni Neue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1338306"/>
            <a:ext cx="10717912" cy="6221369"/>
            <a:chOff x="-1" y="1338306"/>
            <a:chExt cx="10717912" cy="5996991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-1" y="1338306"/>
              <a:ext cx="10691476" cy="5996991"/>
            </a:xfrm>
            <a:prstGeom prst="rect">
              <a:avLst/>
            </a:prstGeom>
            <a:gradFill flip="none" rotWithShape="1">
              <a:gsLst>
                <a:gs pos="0">
                  <a:srgbClr val="F3F3F3"/>
                </a:gs>
                <a:gs pos="77000">
                  <a:srgbClr val="D9DAD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4696780" y="1338306"/>
              <a:ext cx="5995033" cy="5996991"/>
            </a:xfrm>
            <a:custGeom>
              <a:avLst/>
              <a:gdLst>
                <a:gd name="connsiteX0" fmla="*/ 1375471 w 5995033"/>
                <a:gd name="connsiteY0" fmla="*/ 0 h 5996991"/>
                <a:gd name="connsiteX1" fmla="*/ 5995033 w 5995033"/>
                <a:gd name="connsiteY1" fmla="*/ 0 h 5996991"/>
                <a:gd name="connsiteX2" fmla="*/ 5995033 w 5995033"/>
                <a:gd name="connsiteY2" fmla="*/ 5996991 h 5996991"/>
                <a:gd name="connsiteX3" fmla="*/ 0 w 5995033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95033" h="5996991">
                  <a:moveTo>
                    <a:pt x="1375471" y="0"/>
                  </a:moveTo>
                  <a:lnTo>
                    <a:pt x="5995033" y="0"/>
                  </a:lnTo>
                  <a:lnTo>
                    <a:pt x="5995033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BEBEB"/>
                </a:gs>
                <a:gs pos="100000">
                  <a:srgbClr val="EAEBE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5689439" y="1338306"/>
              <a:ext cx="5028472" cy="5996991"/>
            </a:xfrm>
            <a:custGeom>
              <a:avLst/>
              <a:gdLst>
                <a:gd name="connsiteX0" fmla="*/ 1375471 w 5028472"/>
                <a:gd name="connsiteY0" fmla="*/ 0 h 5996991"/>
                <a:gd name="connsiteX1" fmla="*/ 5028472 w 5028472"/>
                <a:gd name="connsiteY1" fmla="*/ 0 h 5996991"/>
                <a:gd name="connsiteX2" fmla="*/ 5028472 w 5028472"/>
                <a:gd name="connsiteY2" fmla="*/ 5996991 h 5996991"/>
                <a:gd name="connsiteX3" fmla="*/ 0 w 5028472"/>
                <a:gd name="connsiteY3" fmla="*/ 5996991 h 599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8472" h="5996991">
                  <a:moveTo>
                    <a:pt x="1375471" y="0"/>
                  </a:moveTo>
                  <a:lnTo>
                    <a:pt x="5028472" y="0"/>
                  </a:lnTo>
                  <a:lnTo>
                    <a:pt x="5028472" y="5996991"/>
                  </a:lnTo>
                  <a:lnTo>
                    <a:pt x="0" y="5996991"/>
                  </a:lnTo>
                  <a:close/>
                </a:path>
              </a:pathLst>
            </a:custGeom>
            <a:gradFill>
              <a:gsLst>
                <a:gs pos="28000">
                  <a:srgbClr val="E3E3E3"/>
                </a:gs>
                <a:gs pos="100000">
                  <a:srgbClr val="E3E3E3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0" y="5853778"/>
            <a:ext cx="1483112" cy="11708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9775" y="1589344"/>
            <a:ext cx="2999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Uni Neue Bold" pitchFamily="2" charset="0"/>
              </a:rPr>
              <a:t>ТЯГИ СТАБИЛИЗАТОРА</a:t>
            </a:r>
            <a:endParaRPr lang="ru-RU" sz="2000" dirty="0">
              <a:latin typeface="Uni Neue Bold" pitchFamily="2" charset="0"/>
            </a:endParaRPr>
          </a:p>
        </p:txBody>
      </p:sp>
      <p:sp>
        <p:nvSpPr>
          <p:cNvPr id="51" name="Параллелограмм 50"/>
          <p:cNvSpPr/>
          <p:nvPr/>
        </p:nvSpPr>
        <p:spPr>
          <a:xfrm>
            <a:off x="3467219" y="5810250"/>
            <a:ext cx="2590562" cy="1222990"/>
          </a:xfrm>
          <a:prstGeom prst="parallelogram">
            <a:avLst/>
          </a:prstGeom>
          <a:solidFill>
            <a:srgbClr val="AEAF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35" y="6308766"/>
            <a:ext cx="1427356" cy="3456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038012" y="5842336"/>
            <a:ext cx="16656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bg1"/>
                </a:solidFill>
                <a:latin typeface="Uni Neue Regular" pitchFamily="2" charset="0"/>
              </a:rPr>
              <a:t>ПРОИЗВОДИТЕЛЬ: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038012" y="6016766"/>
            <a:ext cx="1665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Uni Neue Bold" pitchFamily="2" charset="0"/>
              </a:rPr>
              <a:t>НПО «РОСТАР»</a:t>
            </a:r>
            <a:endParaRPr lang="ru-RU" sz="1200" dirty="0">
              <a:latin typeface="Uni Neue Bold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75635" y="6681112"/>
            <a:ext cx="1665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Uni Neue Regular" pitchFamily="2" charset="0"/>
              </a:rPr>
              <a:t>качество подтверждено</a:t>
            </a:r>
          </a:p>
          <a:p>
            <a:pPr algn="ctr"/>
            <a:r>
              <a:rPr lang="ru-RU" sz="800" dirty="0">
                <a:latin typeface="Uni Neue Regular" pitchFamily="2" charset="0"/>
              </a:rPr>
              <a:t>OEM SCANIA, VOLVO</a:t>
            </a:r>
          </a:p>
        </p:txBody>
      </p:sp>
      <p:sp>
        <p:nvSpPr>
          <p:cNvPr id="43" name="Параллелограмм 42"/>
          <p:cNvSpPr/>
          <p:nvPr/>
        </p:nvSpPr>
        <p:spPr>
          <a:xfrm>
            <a:off x="6174362" y="692151"/>
            <a:ext cx="590403" cy="329406"/>
          </a:xfrm>
          <a:prstGeom prst="parallelogram">
            <a:avLst>
              <a:gd name="adj" fmla="val 58252"/>
            </a:avLst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1" y="584038"/>
            <a:ext cx="1548387" cy="402337"/>
          </a:xfrm>
          <a:prstGeom prst="rect">
            <a:avLst/>
          </a:prstGeom>
        </p:spPr>
      </p:pic>
      <p:sp>
        <p:nvSpPr>
          <p:cNvPr id="45" name="Полилиния 44"/>
          <p:cNvSpPr/>
          <p:nvPr/>
        </p:nvSpPr>
        <p:spPr>
          <a:xfrm>
            <a:off x="9889331" y="431800"/>
            <a:ext cx="802482" cy="537369"/>
          </a:xfrm>
          <a:custGeom>
            <a:avLst/>
            <a:gdLst>
              <a:gd name="connsiteX0" fmla="*/ 303549 w 802482"/>
              <a:gd name="connsiteY0" fmla="*/ 0 h 537369"/>
              <a:gd name="connsiteX1" fmla="*/ 802482 w 802482"/>
              <a:gd name="connsiteY1" fmla="*/ 0 h 537369"/>
              <a:gd name="connsiteX2" fmla="*/ 802482 w 802482"/>
              <a:gd name="connsiteY2" fmla="*/ 537369 h 537369"/>
              <a:gd name="connsiteX3" fmla="*/ 0 w 802482"/>
              <a:gd name="connsiteY3" fmla="*/ 537369 h 5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482" h="537369">
                <a:moveTo>
                  <a:pt x="303549" y="0"/>
                </a:moveTo>
                <a:lnTo>
                  <a:pt x="802482" y="0"/>
                </a:lnTo>
                <a:lnTo>
                  <a:pt x="802482" y="537369"/>
                </a:lnTo>
                <a:lnTo>
                  <a:pt x="0" y="53736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10260559" y="543697"/>
            <a:ext cx="29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Uni Neue Heavy" pitchFamily="2" charset="0"/>
              </a:rPr>
              <a:t>9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Uni Neue Heavy" pitchFamily="2" charset="0"/>
            </a:endParaRPr>
          </a:p>
        </p:txBody>
      </p:sp>
      <p:sp>
        <p:nvSpPr>
          <p:cNvPr id="47" name="Параллелограмм 46"/>
          <p:cNvSpPr/>
          <p:nvPr/>
        </p:nvSpPr>
        <p:spPr>
          <a:xfrm>
            <a:off x="2159430" y="433568"/>
            <a:ext cx="4743814" cy="104365"/>
          </a:xfrm>
          <a:prstGeom prst="parallelogram">
            <a:avLst>
              <a:gd name="adj" fmla="val 4335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араллелограмм 47"/>
          <p:cNvSpPr/>
          <p:nvPr/>
        </p:nvSpPr>
        <p:spPr>
          <a:xfrm>
            <a:off x="1822294" y="431800"/>
            <a:ext cx="416081" cy="599079"/>
          </a:xfrm>
          <a:prstGeom prst="parallelogram">
            <a:avLst>
              <a:gd name="adj" fmla="val 8684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145143" y="385722"/>
            <a:ext cx="111761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i="1" dirty="0" smtClean="0">
                <a:solidFill>
                  <a:schemeClr val="bg1"/>
                </a:solidFill>
                <a:latin typeface="Uni Neue Bold" pitchFamily="2" charset="0"/>
              </a:rPr>
              <a:t>КАЧЕСТВО В ДЕТАЛЯХ</a:t>
            </a:r>
            <a:r>
              <a:rPr lang="en-US" sz="700" i="1" dirty="0" smtClean="0">
                <a:solidFill>
                  <a:schemeClr val="bg1"/>
                </a:solidFill>
                <a:latin typeface="Uni Neue Bold" pitchFamily="2" charset="0"/>
              </a:rPr>
              <a:t>!</a:t>
            </a:r>
            <a:endParaRPr lang="ru-RU" sz="700" i="1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08942" y="350316"/>
            <a:ext cx="30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Uni Neue Heavy" pitchFamily="2" charset="0"/>
              </a:rPr>
              <a:t>ПРОДУКЦИЯ РОСТАР В ДЕТАЛЯХ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Uni Neue Heavy" pitchFamily="2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58" y="725974"/>
            <a:ext cx="280417" cy="27127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9" y="735118"/>
            <a:ext cx="316993" cy="25298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40" y="741214"/>
            <a:ext cx="216408" cy="24079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624" y="741214"/>
            <a:ext cx="207264" cy="24079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5" y="747310"/>
            <a:ext cx="277369" cy="22860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4" y="719878"/>
            <a:ext cx="283465" cy="28346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5" y="729022"/>
            <a:ext cx="265177" cy="2651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55" r="6939" b="10867"/>
          <a:stretch/>
        </p:blipFill>
        <p:spPr>
          <a:xfrm>
            <a:off x="153870" y="2208714"/>
            <a:ext cx="5972810" cy="3358879"/>
          </a:xfrm>
          <a:prstGeom prst="rect">
            <a:avLst/>
          </a:prstGeom>
        </p:spPr>
      </p:pic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6853090" y="1325469"/>
            <a:ext cx="3494886" cy="2152650"/>
          </a:xfrm>
          <a:custGeom>
            <a:avLst/>
            <a:gdLst>
              <a:gd name="connsiteX0" fmla="*/ 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0 w 3297237"/>
              <a:gd name="connsiteY4" fmla="*/ 0 h 2152650"/>
              <a:gd name="connsiteX0" fmla="*/ 342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342900 w 3297237"/>
              <a:gd name="connsiteY4" fmla="*/ 0 h 2152650"/>
              <a:gd name="connsiteX0" fmla="*/ 469900 w 3297237"/>
              <a:gd name="connsiteY0" fmla="*/ 0 h 2152650"/>
              <a:gd name="connsiteX1" fmla="*/ 3297237 w 3297237"/>
              <a:gd name="connsiteY1" fmla="*/ 0 h 2152650"/>
              <a:gd name="connsiteX2" fmla="*/ 3297237 w 3297237"/>
              <a:gd name="connsiteY2" fmla="*/ 2152650 h 2152650"/>
              <a:gd name="connsiteX3" fmla="*/ 0 w 3297237"/>
              <a:gd name="connsiteY3" fmla="*/ 2152650 h 2152650"/>
              <a:gd name="connsiteX4" fmla="*/ 469900 w 3297237"/>
              <a:gd name="connsiteY4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7237" h="2152650">
                <a:moveTo>
                  <a:pt x="469900" y="0"/>
                </a:moveTo>
                <a:lnTo>
                  <a:pt x="3297237" y="0"/>
                </a:lnTo>
                <a:lnTo>
                  <a:pt x="3297237" y="2152650"/>
                </a:lnTo>
                <a:lnTo>
                  <a:pt x="0" y="2152650"/>
                </a:lnTo>
                <a:lnTo>
                  <a:pt x="4699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7119339" y="1185195"/>
            <a:ext cx="329088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602913" y="2318670"/>
            <a:ext cx="992187" cy="1041400"/>
          </a:xfrm>
          <a:prstGeom prst="rect">
            <a:avLst/>
          </a:prstGeom>
          <a:solidFill>
            <a:srgbClr val="B292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150" y="2315495"/>
            <a:ext cx="9969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8719912" y="3107149"/>
            <a:ext cx="874712" cy="252921"/>
          </a:xfrm>
          <a:prstGeom prst="rect">
            <a:avLst/>
          </a:prstGeom>
          <a:solidFill>
            <a:srgbClr val="C3C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169397" y="1428418"/>
            <a:ext cx="21526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Uni Neue Regular" pitchFamily="2" charset="0"/>
              </a:rPr>
              <a:t>Испытания на циклическую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долговечность при </a:t>
            </a:r>
          </a:p>
          <a:p>
            <a:pPr algn="r"/>
            <a:r>
              <a:rPr lang="ru-RU" sz="1100" dirty="0">
                <a:latin typeface="Uni Neue Regular" pitchFamily="2" charset="0"/>
              </a:rPr>
              <a:t>сжатии-растяжении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671574" y="3073711"/>
            <a:ext cx="842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Uni Neue Bold" pitchFamily="2" charset="0"/>
              </a:rPr>
              <a:t>РОСТАР</a:t>
            </a:r>
            <a:endParaRPr lang="ru-RU" sz="1200" dirty="0">
              <a:solidFill>
                <a:schemeClr val="bg1"/>
              </a:solidFill>
              <a:latin typeface="Uni Neue Bold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855507" y="3107150"/>
            <a:ext cx="6046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Uni Neue Regular" pitchFamily="2" charset="0"/>
              </a:rPr>
              <a:t>Италия</a:t>
            </a:r>
            <a:endParaRPr lang="ru-RU" sz="900" dirty="0">
              <a:latin typeface="Uni Neue Regular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1520" y="1644970"/>
            <a:ext cx="92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Uni Neue Bold" pitchFamily="2" charset="0"/>
              </a:rPr>
              <a:t>в    </a:t>
            </a:r>
            <a:r>
              <a:rPr lang="ru-RU" sz="2400" dirty="0" smtClean="0">
                <a:latin typeface="Uni Neue Bold" pitchFamily="2" charset="0"/>
              </a:rPr>
              <a:t>4,4</a:t>
            </a:r>
            <a:endParaRPr lang="ru-RU" sz="2400" dirty="0">
              <a:latin typeface="Uni Neue Bold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501521" y="1976911"/>
            <a:ext cx="1251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Uni Neue Bold" pitchFamily="2" charset="0"/>
              </a:rPr>
              <a:t>раза выше</a:t>
            </a:r>
            <a:endParaRPr lang="ru-RU" sz="2400" dirty="0">
              <a:latin typeface="Uni Neue Bold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608869" y="4425175"/>
            <a:ext cx="3754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    ТВЧ-обработка </a:t>
            </a:r>
            <a:r>
              <a:rPr lang="ru-RU" sz="1500" dirty="0">
                <a:latin typeface="Uni Neue Regular" pitchFamily="2" charset="0"/>
              </a:rPr>
              <a:t>(</a:t>
            </a:r>
            <a:r>
              <a:rPr lang="ru-RU" sz="1500" dirty="0" smtClean="0">
                <a:latin typeface="Uni Neue Regular" pitchFamily="2" charset="0"/>
              </a:rPr>
              <a:t>закалка)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     пальцев </a:t>
            </a:r>
            <a:r>
              <a:rPr lang="ru-RU" sz="1500" dirty="0">
                <a:latin typeface="Uni Neue Regular" pitchFamily="2" charset="0"/>
              </a:rPr>
              <a:t>рулевого </a:t>
            </a:r>
            <a:r>
              <a:rPr lang="ru-RU" sz="1500" dirty="0" smtClean="0">
                <a:latin typeface="Uni Neue Regular" pitchFamily="2" charset="0"/>
              </a:rPr>
              <a:t>наконечника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    Шлифованная поверхность</a:t>
            </a:r>
            <a:br>
              <a:rPr lang="ru-RU" sz="1500" dirty="0" smtClean="0">
                <a:latin typeface="Uni Neue Regular" pitchFamily="2" charset="0"/>
              </a:rPr>
            </a:br>
            <a:r>
              <a:rPr lang="ru-RU" sz="1500" dirty="0" smtClean="0">
                <a:latin typeface="Uni Neue Regular" pitchFamily="2" charset="0"/>
              </a:rPr>
              <a:t>    сферы </a:t>
            </a:r>
            <a:r>
              <a:rPr lang="ru-RU" sz="1500" dirty="0">
                <a:latin typeface="Uni Neue Regular" pitchFamily="2" charset="0"/>
              </a:rPr>
              <a:t>(увеличение ресурса</a:t>
            </a:r>
            <a:r>
              <a:rPr lang="ru-RU" sz="1500" dirty="0" smtClean="0">
                <a:latin typeface="Uni Neue Regular" pitchFamily="2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1500" dirty="0" smtClean="0">
                <a:latin typeface="Uni Neue Regular" pitchFamily="2" charset="0"/>
              </a:rPr>
              <a:t>  </a:t>
            </a:r>
            <a:r>
              <a:rPr lang="en-US" sz="1500" dirty="0" smtClean="0">
                <a:latin typeface="Uni Neue Regular" pitchFamily="2" charset="0"/>
              </a:rPr>
              <a:t>OEM-</a:t>
            </a:r>
            <a:r>
              <a:rPr lang="ru-RU" sz="1500" dirty="0" smtClean="0">
                <a:latin typeface="Uni Neue Regular" pitchFamily="2" charset="0"/>
              </a:rPr>
              <a:t>производитель</a:t>
            </a:r>
          </a:p>
          <a:p>
            <a:pPr>
              <a:spcAft>
                <a:spcPts val="1200"/>
              </a:spcAft>
            </a:pPr>
            <a:r>
              <a:rPr lang="ru-RU" sz="1500" dirty="0">
                <a:latin typeface="Uni Neue Regular" pitchFamily="2" charset="0"/>
              </a:rPr>
              <a:t>Российское сырье</a:t>
            </a:r>
          </a:p>
        </p:txBody>
      </p:sp>
      <p:sp>
        <p:nvSpPr>
          <p:cNvPr id="75" name="Параллелограмм 74"/>
          <p:cNvSpPr/>
          <p:nvPr/>
        </p:nvSpPr>
        <p:spPr>
          <a:xfrm>
            <a:off x="6828652" y="4549367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араллелограмм 75"/>
          <p:cNvSpPr/>
          <p:nvPr/>
        </p:nvSpPr>
        <p:spPr>
          <a:xfrm>
            <a:off x="6678620" y="5162171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араллелограмм 76"/>
          <p:cNvSpPr/>
          <p:nvPr/>
        </p:nvSpPr>
        <p:spPr>
          <a:xfrm>
            <a:off x="6530997" y="577114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араллелограмм 77"/>
          <p:cNvSpPr/>
          <p:nvPr/>
        </p:nvSpPr>
        <p:spPr>
          <a:xfrm>
            <a:off x="6436134" y="6154426"/>
            <a:ext cx="135624" cy="91486"/>
          </a:xfrm>
          <a:prstGeom prst="parallelogram">
            <a:avLst/>
          </a:prstGeom>
          <a:solidFill>
            <a:srgbClr val="B29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0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ГК Ростар_09.02.24</Template>
  <TotalTime>896</TotalTime>
  <Words>1436</Words>
  <Application>Microsoft Office PowerPoint</Application>
  <PresentationFormat>Произвольный</PresentationFormat>
  <Paragraphs>447</Paragraphs>
  <Slides>19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Uni Neue Heavy</vt:lpstr>
      <vt:lpstr>Uni Neue Bold</vt:lpstr>
      <vt:lpstr>Calibri</vt:lpstr>
      <vt:lpstr>Calibri Light</vt:lpstr>
      <vt:lpstr>Uni Neue Regular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Дизайнер ROSTAR</dc:creator>
  <cp:lastModifiedBy>Кулеш Валентина Вадимовна</cp:lastModifiedBy>
  <cp:revision>70</cp:revision>
  <cp:lastPrinted>2024-05-23T07:28:14Z</cp:lastPrinted>
  <dcterms:created xsi:type="dcterms:W3CDTF">2024-02-12T05:54:19Z</dcterms:created>
  <dcterms:modified xsi:type="dcterms:W3CDTF">2024-09-24T06:44:07Z</dcterms:modified>
</cp:coreProperties>
</file>